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 id="291" r:id="rId31"/>
    <p:sldId id="292" r:id="rId32"/>
    <p:sldId id="293" r:id="rId33"/>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3FF"/>
    <a:srgbClr val="F8766C"/>
    <a:srgbClr val="016300"/>
    <a:srgbClr val="548235"/>
    <a:srgbClr val="00BFC4"/>
    <a:srgbClr val="2600FF"/>
    <a:srgbClr val="CD5186"/>
    <a:srgbClr val="0FC2C6"/>
    <a:srgbClr val="85E0E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49"/>
    <p:restoredTop sz="94075"/>
  </p:normalViewPr>
  <p:slideViewPr>
    <p:cSldViewPr snapToGrid="0">
      <p:cViewPr>
        <p:scale>
          <a:sx n="157" d="100"/>
          <a:sy n="157" d="100"/>
        </p:scale>
        <p:origin x="3008" y="-21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12/11/25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12/11/25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12/11/25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12/11/25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12/11/25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98.png"/><Relationship Id="rId10" Type="http://schemas.openxmlformats.org/officeDocument/2006/relationships/image" Target="../media/image670.png"/><Relationship Id="rId4" Type="http://schemas.openxmlformats.org/officeDocument/2006/relationships/image" Target="../media/image96.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2.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0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0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3"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3.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85.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0.pn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10.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4" Type="http://schemas.openxmlformats.org/officeDocument/2006/relationships/image" Target="../media/image195.png"/><Relationship Id="rId9" Type="http://schemas.openxmlformats.org/officeDocument/2006/relationships/image" Target="../media/image201.png"/><Relationship Id="rId14" Type="http://schemas.openxmlformats.org/officeDocument/2006/relationships/image" Target="../media/image206.png"/></Relationships>
</file>

<file path=ppt/slides/_rels/slide32.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 Type="http://schemas.openxmlformats.org/officeDocument/2006/relationships/image" Target="../media/image196.png"/><Relationship Id="rId16"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5" Type="http://schemas.openxmlformats.org/officeDocument/2006/relationships/image" Target="../media/image22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4.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3.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70.png"/><Relationship Id="rId40" Type="http://schemas.openxmlformats.org/officeDocument/2006/relationships/image" Target="../media/image95.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6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492482"/>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 </m:t>
                    </m:r>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tretch>
            <a:fill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677656"/>
              </a:xfrm>
              <a:prstGeom prst="rect">
                <a:avLst/>
              </a:prstGeom>
              <a:noFill/>
            </p:spPr>
            <p:txBody>
              <a:bodyPr wrap="square" rtlCol="0">
                <a:spAutoFit/>
              </a:bodyPr>
              <a:lstStyle/>
              <a:p>
                <a:r>
                  <a:rPr lang="en-US" sz="1200" dirty="0"/>
                  <a:t>All 30 samples generated under the null hypothesis (</a:t>
                </a:r>
                <a:r>
                  <a:rPr lang="en-US" sz="1200" dirty="0" err="1"/>
                  <a:t>p_red</a:t>
                </a:r>
                <a:r>
                  <a:rPr lang="en-US" sz="1200" dirty="0"/>
                  <a:t> = </a:t>
                </a:r>
                <a:r>
                  <a:rPr lang="en-US" sz="1200" dirty="0" err="1"/>
                  <a:t>p_blue</a:t>
                </a:r>
                <a:r>
                  <a:rPr lang="en-US" sz="1200" dirty="0"/>
                  <a:t> = 0.5). 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endParaRPr lang="en-US" sz="1200" dirty="0"/>
              </a:p>
              <a:p>
                <a:r>
                  <a:rPr lang="en-US" sz="1200" dirty="0"/>
                  <a:t>This illustrates </a:t>
                </a:r>
                <a:r>
                  <a:rPr lang="en-US" sz="1200" b="1" dirty="0"/>
                  <a:t>the multiple testing problem</a:t>
                </a:r>
                <a:r>
                  <a:rPr lang="en-US" sz="1200" dirty="0"/>
                  <a:t>.</a:t>
                </a:r>
              </a:p>
              <a:p>
                <a:endParaRPr lang="en-US" sz="1200" dirty="0"/>
              </a:p>
              <a:p>
                <a:r>
                  <a:rPr lang="en-US" sz="1200" b="1" dirty="0"/>
                  <a:t>Solution</a:t>
                </a:r>
                <a:r>
                  <a:rPr lang="en-US" sz="1200" dirty="0"/>
                  <a:t>: Apply correction methods to control error rates:</a:t>
                </a:r>
              </a:p>
              <a:p>
                <a:pPr marL="171450" indent="-171450">
                  <a:buFont typeface="Arial" panose="020B0604020202020204" pitchFamily="34" charset="0"/>
                  <a:buChar char="•"/>
                </a:pPr>
                <a:r>
                  <a:rPr lang="en-US" sz="1200" dirty="0"/>
                  <a:t>Family-wise error rate (FWER): e.g., Bonferroni correction (more stringent)</a:t>
                </a:r>
              </a:p>
              <a:p>
                <a:pPr marL="171450" indent="-171450">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677656"/>
              </a:xfrm>
              <a:prstGeom prst="rect">
                <a:avLst/>
              </a:prstGeom>
              <a:blipFill>
                <a:blip r:embed="rId8"/>
                <a:stretch>
                  <a:fillRect b="-472"/>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tretch>
            <a:fill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tretch>
            <a:fill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770344"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771814"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689790"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93469"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870564" y="1410913"/>
            <a:ext cx="3034831"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870564" y="1720775"/>
            <a:ext cx="3034831"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869094" y="3202196"/>
            <a:ext cx="3036301"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869094" y="3279888"/>
            <a:ext cx="3036301"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869094" y="2600644"/>
            <a:ext cx="3036301"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5BE4A0A8-C006-6A54-D5A0-DAC781B25845}"/>
                  </a:ext>
                </a:extLst>
              </p:cNvPr>
              <p:cNvSpPr/>
              <p:nvPr/>
            </p:nvSpPr>
            <p:spPr>
              <a:xfrm>
                <a:off x="6349048" y="5387558"/>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49048" y="5387558"/>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51544" y="5384713"/>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𝟏</m:t>
                          </m:r>
                        </m:sub>
                        <m:sup>
                          <m:r>
                            <a:rPr lang="en-US" b="0" i="1" smtClean="0">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51544" y="5384713"/>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up>
                          <m:r>
                            <a:rPr lang="en-US" i="1">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3333"/>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5">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 (PCA)</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mc:Choice xmlns:a14="http://schemas.microsoft.com/office/drawing/2010/main"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for confounders.</a:t>
                </a:r>
              </a:p>
            </p:txBody>
          </p:sp>
        </mc:Choice>
        <mc:Fallback>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228600" lvl="1" indent="-228600">
                  <a:buAutoNum type="arabicPeriod"/>
                </a:pPr>
                <a:r>
                  <a:rPr lang="en-US" sz="1200" i="1" dirty="0">
                    <a:solidFill>
                      <a:schemeClr val="tx1"/>
                    </a:solidFill>
                  </a:rPr>
                  <a:t>Columns of </a:t>
                </a:r>
                <a14:m>
                  <m:oMath xmlns:m="http://schemas.openxmlformats.org/officeDocument/2006/math">
                    <m:sSub>
                      <m:sSubPr>
                        <m:ctrlPr>
                          <a:rPr lang="en-US" sz="1200" b="1"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𝑼</m:t>
                        </m:r>
                      </m:e>
                      <m:sub>
                        <m:r>
                          <a:rPr lang="en-US" sz="1200" i="1">
                            <a:solidFill>
                              <a:schemeClr val="tx1"/>
                            </a:solidFill>
                            <a:latin typeface="Cambria Math" panose="02040503050406030204" pitchFamily="18" charset="0"/>
                          </a:rPr>
                          <m:t>𝑘</m:t>
                        </m:r>
                      </m:sub>
                    </m:sSub>
                  </m:oMath>
                </a14:m>
                <a:r>
                  <a:rPr lang="en-US" sz="1200" i="1" dirty="0">
                    <a:solidFill>
                      <a:schemeClr val="tx1"/>
                    </a:solidFill>
                  </a:rPr>
                  <a:t> are orthogonal unit left singular vectors of </a:t>
                </a:r>
                <a14:m>
                  <m:oMath xmlns:m="http://schemas.openxmlformats.org/officeDocument/2006/math">
                    <m:r>
                      <a:rPr lang="en-US" sz="1200" b="1" i="1" smtClean="0">
                        <a:solidFill>
                          <a:schemeClr val="tx1"/>
                        </a:solidFill>
                        <a:latin typeface="Cambria Math" panose="02040503050406030204" pitchFamily="18" charset="0"/>
                      </a:rPr>
                      <m:t>𝑿</m:t>
                    </m:r>
                  </m:oMath>
                </a14:m>
                <a:endParaRPr lang="en-US" sz="1200" i="1" dirty="0">
                  <a:solidFill>
                    <a:schemeClr val="tx1"/>
                  </a:solidFill>
                </a:endParaRPr>
              </a:p>
              <a:p>
                <a:pPr marL="228600" lvl="1" indent="-228600">
                  <a:buAutoNum type="arabicPeriod"/>
                </a:pPr>
                <a:r>
                  <a:rPr lang="en-US" sz="1200" i="1" dirty="0">
                    <a:solidFill>
                      <a:schemeClr val="tx1"/>
                    </a:solidFill>
                  </a:rPr>
                  <a:t>Column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𝑾</m:t>
                        </m:r>
                      </m:e>
                      <m:sub>
                        <m:r>
                          <a:rPr lang="en-US" sz="1200" b="0" i="1">
                            <a:solidFill>
                              <a:schemeClr val="tx1"/>
                            </a:solidFill>
                            <a:latin typeface="Cambria Math" panose="02040503050406030204" pitchFamily="18" charset="0"/>
                          </a:rPr>
                          <m:t>𝑘</m:t>
                        </m:r>
                      </m:sub>
                    </m:sSub>
                  </m:oMath>
                </a14:m>
                <a:r>
                  <a:rPr lang="en-US" sz="1200" i="1" dirty="0">
                    <a:solidFill>
                      <a:schemeClr val="tx1"/>
                    </a:solidFill>
                  </a:rPr>
                  <a:t> are orthogonal unit right singular vectors of </a:t>
                </a:r>
                <a14:m>
                  <m:oMath xmlns:m="http://schemas.openxmlformats.org/officeDocument/2006/math">
                    <m:r>
                      <a:rPr lang="en-US" sz="1200" b="1" i="1">
                        <a:solidFill>
                          <a:schemeClr val="tx1"/>
                        </a:solidFill>
                        <a:latin typeface="Cambria Math" panose="02040503050406030204" pitchFamily="18" charset="0"/>
                      </a:rPr>
                      <m:t>𝑿</m:t>
                    </m:r>
                  </m:oMath>
                </a14:m>
                <a:endParaRPr lang="en-US" sz="1200" dirty="0">
                  <a:solidFill>
                    <a:schemeClr val="tx1"/>
                  </a:solidFill>
                </a:endParaRPr>
              </a:p>
              <a:p>
                <a:pPr marL="228600" lvl="1" indent="-228600">
                  <a:buAutoNum type="arabicPeriod"/>
                </a:pPr>
                <a:r>
                  <a:rPr lang="en-US" sz="1200" dirty="0">
                    <a:solidFill>
                      <a:schemeClr val="tx1"/>
                    </a:solidFill>
                  </a:rPr>
                  <a:t>The diagonal elements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ea typeface="Cambria Math" panose="02040503050406030204" pitchFamily="18" charset="0"/>
                          </a:rPr>
                          <m:t>𝜮</m:t>
                        </m:r>
                      </m:e>
                      <m:sub>
                        <m:r>
                          <a:rPr lang="en-US" sz="1200" b="0" i="1">
                            <a:solidFill>
                              <a:schemeClr val="tx1"/>
                            </a:solidFill>
                            <a:latin typeface="Cambria Math" panose="02040503050406030204" pitchFamily="18" charset="0"/>
                          </a:rPr>
                          <m:t>𝑘</m:t>
                        </m:r>
                      </m:sub>
                    </m:sSub>
                  </m:oMath>
                </a14:m>
                <a:r>
                  <a:rPr lang="en-US" sz="1200" dirty="0">
                    <a:solidFill>
                      <a:schemeClr val="tx1"/>
                    </a:solidFill>
                  </a:rPr>
                  <a:t> is the singular values of </a:t>
                </a:r>
                <a14:m>
                  <m:oMath xmlns:m="http://schemas.openxmlformats.org/officeDocument/2006/math">
                    <m:r>
                      <a:rPr lang="en-US" sz="1200" b="1" i="1">
                        <a:solidFill>
                          <a:schemeClr val="tx1"/>
                        </a:solidFill>
                        <a:latin typeface="Cambria Math" panose="02040503050406030204" pitchFamily="18" charset="0"/>
                      </a:rPr>
                      <m:t>𝑿</m:t>
                    </m:r>
                  </m:oMath>
                </a14:m>
                <a:r>
                  <a:rPr lang="en-US" sz="1200" dirty="0">
                    <a:solidFill>
                      <a:schemeClr val="tx1"/>
                    </a:solidFill>
                  </a:rPr>
                  <a:t>, and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n-US" sz="1200" b="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𝑘</m:t>
                        </m:r>
                      </m:sub>
                    </m:sSub>
                    <m:r>
                      <a:rPr lang="en-US" sz="1200" b="0" i="1" smtClean="0">
                        <a:solidFill>
                          <a:schemeClr val="tx1"/>
                        </a:solidFill>
                        <a:latin typeface="Cambria Math" panose="02040503050406030204" pitchFamily="18" charset="0"/>
                      </a:rPr>
                      <m:t>&gt;0</m:t>
                    </m:r>
                  </m:oMath>
                </a14:m>
                <a:endParaRPr lang="en-US" sz="1200" dirty="0">
                  <a:solidFill>
                    <a:schemeClr val="tx1"/>
                  </a:solidFill>
                </a:endParaRPr>
              </a:p>
              <a:p>
                <a:pPr marL="228600" lvl="1" indent="-228600">
                  <a:buAutoNum type="arabicPeriod"/>
                </a:pPr>
                <a:r>
                  <a:rPr lang="en-US" sz="1200" i="1" dirty="0">
                    <a:solidFill>
                      <a:schemeClr val="tx1"/>
                    </a:solidFill>
                  </a:rPr>
                  <a:t>Proportion of variance explained (</a:t>
                </a:r>
                <a:r>
                  <a:rPr lang="en-US" sz="1200" b="1" i="1" dirty="0">
                    <a:solidFill>
                      <a:schemeClr val="tx1"/>
                    </a:solidFill>
                  </a:rPr>
                  <a:t>PVE</a:t>
                </a:r>
                <a:r>
                  <a:rPr lang="en-US" sz="1200" i="1" dirty="0">
                    <a:solidFill>
                      <a:schemeClr val="tx1"/>
                    </a:solidFill>
                  </a:rPr>
                  <a:t>) by each PC: </a:t>
                </a:r>
                <a:endParaRPr lang="en-US" sz="12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num>
                        <m:den>
                          <m:nary>
                            <m:naryPr>
                              <m:chr m:val="∑"/>
                              <m:limLoc m:val="subSup"/>
                              <m:ctrlPr>
                                <a:rPr lang="en-US" sz="1200" i="1">
                                  <a:solidFill>
                                    <a:schemeClr val="tx1"/>
                                  </a:solidFill>
                                  <a:latin typeface="Cambria Math" panose="02040503050406030204" pitchFamily="18" charset="0"/>
                                </a:rPr>
                              </m:ctrlPr>
                            </m:naryPr>
                            <m:sub>
                              <m:r>
                                <m:rPr>
                                  <m:brk m:alnAt="25"/>
                                </m:rP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𝑝</m:t>
                              </m:r>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e>
                          </m:nary>
                        </m:den>
                      </m:f>
                    </m:oMath>
                  </m:oMathPara>
                </a14:m>
                <a:endParaRPr lang="en-US" sz="1200" dirty="0">
                  <a:solidFill>
                    <a:schemeClr val="tx1"/>
                  </a:solidFill>
                </a:endParaRPr>
              </a:p>
            </p:txBody>
          </p:sp>
        </mc:Choice>
        <mc:Fallback>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9896"/>
                </a:stretch>
              </a:blipFill>
              <a:ln>
                <a:solidFill>
                  <a:schemeClr val="tx1"/>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can be included in the model as covariates: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xmlns="">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xmlns="">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A4BA31-B719-0C08-CCA1-C595E740980D}"/>
                  </a:ext>
                </a:extLst>
              </p:cNvPr>
              <p:cNvSpPr txBox="1"/>
              <p:nvPr/>
            </p:nvSpPr>
            <p:spPr>
              <a:xfrm>
                <a:off x="619732" y="5575668"/>
                <a:ext cx="3678956" cy="646331"/>
              </a:xfrm>
              <a:prstGeom prst="rect">
                <a:avLst/>
              </a:prstGeom>
              <a:noFill/>
            </p:spPr>
            <p:txBody>
              <a:bodyPr wrap="none" rtlCol="0">
                <a:spAutoFit/>
              </a:bodyPr>
              <a:lstStyle/>
              <a:p>
                <a:pPr algn="ctr"/>
                <a:r>
                  <a:rPr lang="en-US" b="1" dirty="0"/>
                  <a:t>Singular Value Decomposition</a:t>
                </a:r>
                <a:r>
                  <a:rPr lang="zh-CN" altLang="en-US" b="1" dirty="0"/>
                  <a:t> </a:t>
                </a:r>
                <a:r>
                  <a:rPr lang="en-US" altLang="zh-CN" b="1" dirty="0"/>
                  <a:t>(SVD)</a:t>
                </a:r>
                <a:r>
                  <a:rPr lang="en-US" b="1" dirty="0"/>
                  <a:t> </a:t>
                </a:r>
              </a:p>
              <a:p>
                <a:pPr algn="ct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xmlns="">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619732" y="5575668"/>
                <a:ext cx="3678956" cy="646331"/>
              </a:xfrm>
              <a:prstGeom prst="rect">
                <a:avLst/>
              </a:prstGeom>
              <a:blipFill>
                <a:blip r:embed="rId14"/>
                <a:stretch>
                  <a:fillRect l="-687" t="-5769"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xmlns="">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2758-9BB6-AC72-9E44-4767DF4A99B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A78521B-817F-B64C-5785-1354CBD0F506}"/>
              </a:ext>
            </a:extLst>
          </p:cNvPr>
          <p:cNvSpPr/>
          <p:nvPr/>
        </p:nvSpPr>
        <p:spPr>
          <a:xfrm>
            <a:off x="4624078" y="4483458"/>
            <a:ext cx="4098251" cy="418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C1D7240-0CF0-C55E-1650-7D06C9DD84DC}"/>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Hidden Markov Model (HMM)</a:t>
            </a:r>
          </a:p>
        </p:txBody>
      </p:sp>
      <p:sp>
        <p:nvSpPr>
          <p:cNvPr id="4" name="Rounded Rectangle 3">
            <a:extLst>
              <a:ext uri="{FF2B5EF4-FFF2-40B4-BE49-F238E27FC236}">
                <a16:creationId xmlns:a16="http://schemas.microsoft.com/office/drawing/2014/main" id="{EDB37417-8F6F-8E1B-0EDD-F45C19847684}"/>
              </a:ext>
            </a:extLst>
          </p:cNvPr>
          <p:cNvSpPr/>
          <p:nvPr/>
        </p:nvSpPr>
        <p:spPr>
          <a:xfrm>
            <a:off x="416803" y="922542"/>
            <a:ext cx="8275784" cy="13311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7F319B20-ADB2-7A3E-3CA8-489F2A4FBBEC}"/>
              </a:ext>
            </a:extLst>
          </p:cNvPr>
          <p:cNvSpPr/>
          <p:nvPr/>
        </p:nvSpPr>
        <p:spPr>
          <a:xfrm>
            <a:off x="416803" y="2398253"/>
            <a:ext cx="8275784" cy="18728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AC307247-BE7F-9422-FE35-65A9BF882D5A}"/>
              </a:ext>
            </a:extLst>
          </p:cNvPr>
          <p:cNvSpPr txBox="1"/>
          <p:nvPr/>
        </p:nvSpPr>
        <p:spPr>
          <a:xfrm>
            <a:off x="2183696" y="2465995"/>
            <a:ext cx="4475988" cy="338554"/>
          </a:xfrm>
          <a:prstGeom prst="rect">
            <a:avLst/>
          </a:prstGeom>
          <a:noFill/>
        </p:spPr>
        <p:txBody>
          <a:bodyPr wrap="square" rtlCol="0" anchor="ctr">
            <a:spAutoFit/>
          </a:bodyPr>
          <a:lstStyle/>
          <a:p>
            <a:pPr algn="ctr"/>
            <a:r>
              <a:rPr lang="en-US" sz="1600" b="1" dirty="0"/>
              <a:t>Hidden Markov Model</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2697F1D-E500-CBFB-8861-D17D5AE24D15}"/>
                  </a:ext>
                </a:extLst>
              </p:cNvPr>
              <p:cNvSpPr txBox="1"/>
              <p:nvPr/>
            </p:nvSpPr>
            <p:spPr>
              <a:xfrm>
                <a:off x="925061" y="3691904"/>
                <a:ext cx="7267963" cy="461665"/>
              </a:xfrm>
              <a:prstGeom prst="rect">
                <a:avLst/>
              </a:prstGeom>
              <a:noFill/>
            </p:spPr>
            <p:txBody>
              <a:bodyPr wrap="square">
                <a:spAutoFit/>
              </a:bodyPr>
              <a:lstStyle/>
              <a:p>
                <a:pPr algn="just"/>
                <a:r>
                  <a:rPr lang="en-US" sz="1200" dirty="0">
                    <a:ea typeface="Cambria Math" panose="02040503050406030204" pitchFamily="18" charset="0"/>
                  </a:rPr>
                  <a:t>HMM extends the Markov Chain by adding observations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𝑇</m:t>
                        </m:r>
                      </m:sub>
                    </m:sSub>
                  </m:oMath>
                </a14:m>
                <a:r>
                  <a:rPr lang="en-US" sz="1200" dirty="0">
                    <a:ea typeface="Cambria Math" panose="02040503050406030204" pitchFamily="18" charset="0"/>
                  </a:rPr>
                  <a:t> while the underlying states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1</m:t>
                        </m:r>
                      </m:sub>
                    </m:sSub>
                    <m:r>
                      <a:rPr lang="en-US" sz="1200" b="0" i="1">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2</m:t>
                        </m:r>
                      </m:sub>
                    </m:sSub>
                    <m:r>
                      <a:rPr lang="en-US" sz="1200" b="0" i="1">
                        <a:latin typeface="Cambria Math" panose="02040503050406030204" pitchFamily="18" charset="0"/>
                      </a:rPr>
                      <m:t>, …,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𝑇</m:t>
                        </m:r>
                      </m:sub>
                    </m:sSub>
                  </m:oMath>
                </a14:m>
                <a:r>
                  <a:rPr lang="en-US" sz="1200" dirty="0">
                    <a:ea typeface="Cambria Math" panose="02040503050406030204" pitchFamily="18" charset="0"/>
                  </a:rPr>
                  <a:t> are hidden (unobservable), but at each time t we observe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that depends </a:t>
                </a:r>
                <a:r>
                  <a:rPr lang="en-US" sz="1200" b="1" dirty="0">
                    <a:ea typeface="Cambria Math" panose="02040503050406030204" pitchFamily="18" charset="0"/>
                  </a:rPr>
                  <a:t>only</a:t>
                </a:r>
                <a:r>
                  <a:rPr lang="en-US" sz="1200" dirty="0">
                    <a:ea typeface="Cambria Math" panose="02040503050406030204" pitchFamily="18" charset="0"/>
                  </a:rPr>
                  <a:t> on the current hidden state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a:t>
                </a:r>
              </a:p>
            </p:txBody>
          </p:sp>
        </mc:Choice>
        <mc:Fallback>
          <p:sp>
            <p:nvSpPr>
              <p:cNvPr id="13" name="TextBox 12">
                <a:extLst>
                  <a:ext uri="{FF2B5EF4-FFF2-40B4-BE49-F238E27FC236}">
                    <a16:creationId xmlns:a16="http://schemas.microsoft.com/office/drawing/2014/main" id="{82697F1D-E500-CBFB-8861-D17D5AE24D15}"/>
                  </a:ext>
                </a:extLst>
              </p:cNvPr>
              <p:cNvSpPr txBox="1">
                <a:spLocks noRot="1" noChangeAspect="1" noMove="1" noResize="1" noEditPoints="1" noAdjustHandles="1" noChangeArrowheads="1" noChangeShapeType="1" noTextEdit="1"/>
              </p:cNvSpPr>
              <p:nvPr/>
            </p:nvSpPr>
            <p:spPr>
              <a:xfrm>
                <a:off x="925061" y="3691904"/>
                <a:ext cx="7267963" cy="461665"/>
              </a:xfrm>
              <a:prstGeom prst="rect">
                <a:avLst/>
              </a:prstGeom>
              <a:blipFill>
                <a:blip r:embed="rId2"/>
                <a:stretch>
                  <a:fillRect b="-108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F15942-3A0E-DBAA-841D-49FFA591D61C}"/>
              </a:ext>
            </a:extLst>
          </p:cNvPr>
          <p:cNvSpPr txBox="1"/>
          <p:nvPr/>
        </p:nvSpPr>
        <p:spPr>
          <a:xfrm>
            <a:off x="4545792" y="4562097"/>
            <a:ext cx="4475988" cy="338554"/>
          </a:xfrm>
          <a:prstGeom prst="rect">
            <a:avLst/>
          </a:prstGeom>
          <a:noFill/>
        </p:spPr>
        <p:txBody>
          <a:bodyPr wrap="square" rtlCol="0" anchor="ctr">
            <a:spAutoFit/>
          </a:bodyPr>
          <a:lstStyle/>
          <a:p>
            <a:pPr algn="ctr"/>
            <a:r>
              <a:rPr lang="en-US" sz="1600" b="1" dirty="0"/>
              <a:t>Applications of HMM</a:t>
            </a:r>
          </a:p>
        </p:txBody>
      </p:sp>
      <p:sp>
        <p:nvSpPr>
          <p:cNvPr id="3" name="TextBox 2">
            <a:extLst>
              <a:ext uri="{FF2B5EF4-FFF2-40B4-BE49-F238E27FC236}">
                <a16:creationId xmlns:a16="http://schemas.microsoft.com/office/drawing/2014/main" id="{48929066-CE22-3507-5ECF-458C8C5B3D65}"/>
              </a:ext>
            </a:extLst>
          </p:cNvPr>
          <p:cNvSpPr txBox="1"/>
          <p:nvPr/>
        </p:nvSpPr>
        <p:spPr>
          <a:xfrm>
            <a:off x="555557" y="470899"/>
            <a:ext cx="8102277" cy="430887"/>
          </a:xfrm>
          <a:prstGeom prst="rect">
            <a:avLst/>
          </a:prstGeom>
          <a:noFill/>
        </p:spPr>
        <p:txBody>
          <a:bodyPr wrap="square" rtlCol="0">
            <a:spAutoFit/>
          </a:bodyPr>
          <a:lstStyle/>
          <a:p>
            <a:pPr algn="ctr"/>
            <a:r>
              <a:rPr lang="en-US" sz="1100" dirty="0"/>
              <a:t>HMMs figure out what's happening behind the scenes by watching what you can actually see, </a:t>
            </a:r>
          </a:p>
          <a:p>
            <a:pPr algn="ctr"/>
            <a:r>
              <a:rPr lang="en-US" sz="1100" dirty="0"/>
              <a:t>knowing that hidden states tend to persist from one position to the next</a:t>
            </a:r>
          </a:p>
        </p:txBody>
      </p:sp>
      <p:cxnSp>
        <p:nvCxnSpPr>
          <p:cNvPr id="9" name="Straight Arrow Connector 8">
            <a:extLst>
              <a:ext uri="{FF2B5EF4-FFF2-40B4-BE49-F238E27FC236}">
                <a16:creationId xmlns:a16="http://schemas.microsoft.com/office/drawing/2014/main" id="{2C443B05-4219-B1A0-B5CD-741A58D70810}"/>
              </a:ext>
            </a:extLst>
          </p:cNvPr>
          <p:cNvCxnSpPr>
            <a:cxnSpLocks/>
          </p:cNvCxnSpPr>
          <p:nvPr/>
        </p:nvCxnSpPr>
        <p:spPr>
          <a:xfrm flipV="1">
            <a:off x="3328213" y="1546831"/>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2C6AF84B-D074-24FE-7F32-CA418873D6C0}"/>
                  </a:ext>
                </a:extLst>
              </p:cNvPr>
              <p:cNvSpPr/>
              <p:nvPr/>
            </p:nvSpPr>
            <p:spPr>
              <a:xfrm>
                <a:off x="1109946"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p:sp>
            <p:nvSpPr>
              <p:cNvPr id="14" name="Oval 13">
                <a:extLst>
                  <a:ext uri="{FF2B5EF4-FFF2-40B4-BE49-F238E27FC236}">
                    <a16:creationId xmlns:a16="http://schemas.microsoft.com/office/drawing/2014/main" id="{2C6AF84B-D074-24FE-7F32-CA418873D6C0}"/>
                  </a:ext>
                </a:extLst>
              </p:cNvPr>
              <p:cNvSpPr>
                <a:spLocks noRot="1" noChangeAspect="1" noMove="1" noResize="1" noEditPoints="1" noAdjustHandles="1" noChangeArrowheads="1" noChangeShapeType="1" noTextEdit="1"/>
              </p:cNvSpPr>
              <p:nvPr/>
            </p:nvSpPr>
            <p:spPr>
              <a:xfrm>
                <a:off x="1109946" y="1422658"/>
                <a:ext cx="251581" cy="251581"/>
              </a:xfrm>
              <a:prstGeom prst="ellipse">
                <a:avLst/>
              </a:prstGeom>
              <a:blipFill>
                <a:blip r:embed="rId3"/>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Oval 20">
                <a:extLst>
                  <a:ext uri="{FF2B5EF4-FFF2-40B4-BE49-F238E27FC236}">
                    <a16:creationId xmlns:a16="http://schemas.microsoft.com/office/drawing/2014/main" id="{8CA40D4A-74CC-4FD2-5E55-9E0A88A3FC1E}"/>
                  </a:ext>
                </a:extLst>
              </p:cNvPr>
              <p:cNvSpPr/>
              <p:nvPr/>
            </p:nvSpPr>
            <p:spPr>
              <a:xfrm>
                <a:off x="1765508"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p:sp>
            <p:nvSpPr>
              <p:cNvPr id="21" name="Oval 20">
                <a:extLst>
                  <a:ext uri="{FF2B5EF4-FFF2-40B4-BE49-F238E27FC236}">
                    <a16:creationId xmlns:a16="http://schemas.microsoft.com/office/drawing/2014/main" id="{8CA40D4A-74CC-4FD2-5E55-9E0A88A3FC1E}"/>
                  </a:ext>
                </a:extLst>
              </p:cNvPr>
              <p:cNvSpPr>
                <a:spLocks noRot="1" noChangeAspect="1" noMove="1" noResize="1" noEditPoints="1" noAdjustHandles="1" noChangeArrowheads="1" noChangeShapeType="1" noTextEdit="1"/>
              </p:cNvSpPr>
              <p:nvPr/>
            </p:nvSpPr>
            <p:spPr>
              <a:xfrm>
                <a:off x="1765508" y="1422658"/>
                <a:ext cx="251581" cy="251581"/>
              </a:xfrm>
              <a:prstGeom prst="ellipse">
                <a:avLst/>
              </a:prstGeom>
              <a:blipFill>
                <a:blip r:embed="rId4"/>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BBE3B2F7-5959-5AAD-6751-4ADD8F2B4BA5}"/>
                  </a:ext>
                </a:extLst>
              </p:cNvPr>
              <p:cNvSpPr/>
              <p:nvPr/>
            </p:nvSpPr>
            <p:spPr>
              <a:xfrm>
                <a:off x="2421070"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p:sp>
            <p:nvSpPr>
              <p:cNvPr id="22" name="Oval 21">
                <a:extLst>
                  <a:ext uri="{FF2B5EF4-FFF2-40B4-BE49-F238E27FC236}">
                    <a16:creationId xmlns:a16="http://schemas.microsoft.com/office/drawing/2014/main" id="{BBE3B2F7-5959-5AAD-6751-4ADD8F2B4BA5}"/>
                  </a:ext>
                </a:extLst>
              </p:cNvPr>
              <p:cNvSpPr>
                <a:spLocks noRot="1" noChangeAspect="1" noMove="1" noResize="1" noEditPoints="1" noAdjustHandles="1" noChangeArrowheads="1" noChangeShapeType="1" noTextEdit="1"/>
              </p:cNvSpPr>
              <p:nvPr/>
            </p:nvSpPr>
            <p:spPr>
              <a:xfrm>
                <a:off x="2421070" y="1422658"/>
                <a:ext cx="251581" cy="251581"/>
              </a:xfrm>
              <a:prstGeom prst="ellipse">
                <a:avLst/>
              </a:prstGeom>
              <a:blipFill>
                <a:blip r:embed="rId5"/>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Oval 22">
                <a:extLst>
                  <a:ext uri="{FF2B5EF4-FFF2-40B4-BE49-F238E27FC236}">
                    <a16:creationId xmlns:a16="http://schemas.microsoft.com/office/drawing/2014/main" id="{EB2DA1F9-D03F-9853-2D32-CB4800DF2512}"/>
                  </a:ext>
                </a:extLst>
              </p:cNvPr>
              <p:cNvSpPr/>
              <p:nvPr/>
            </p:nvSpPr>
            <p:spPr>
              <a:xfrm>
                <a:off x="3076632"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p:sp>
            <p:nvSpPr>
              <p:cNvPr id="23" name="Oval 22">
                <a:extLst>
                  <a:ext uri="{FF2B5EF4-FFF2-40B4-BE49-F238E27FC236}">
                    <a16:creationId xmlns:a16="http://schemas.microsoft.com/office/drawing/2014/main" id="{EB2DA1F9-D03F-9853-2D32-CB4800DF2512}"/>
                  </a:ext>
                </a:extLst>
              </p:cNvPr>
              <p:cNvSpPr>
                <a:spLocks noRot="1" noChangeAspect="1" noMove="1" noResize="1" noEditPoints="1" noAdjustHandles="1" noChangeArrowheads="1" noChangeShapeType="1" noTextEdit="1"/>
              </p:cNvSpPr>
              <p:nvPr/>
            </p:nvSpPr>
            <p:spPr>
              <a:xfrm>
                <a:off x="3076632" y="1422658"/>
                <a:ext cx="251581" cy="251581"/>
              </a:xfrm>
              <a:prstGeom prst="ellipse">
                <a:avLst/>
              </a:prstGeom>
              <a:blipFill>
                <a:blip r:embed="rId6"/>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7E0A466-834E-531D-2146-155B9D442C79}"/>
              </a:ext>
            </a:extLst>
          </p:cNvPr>
          <p:cNvCxnSpPr>
            <a:cxnSpLocks/>
            <a:stCxn id="22" idx="6"/>
            <a:endCxn id="23" idx="2"/>
          </p:cNvCxnSpPr>
          <p:nvPr/>
        </p:nvCxnSpPr>
        <p:spPr>
          <a:xfrm>
            <a:off x="2672651"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51BA0E4-EEE9-7D79-C43A-82D3CE1ECFCE}"/>
              </a:ext>
            </a:extLst>
          </p:cNvPr>
          <p:cNvCxnSpPr>
            <a:cxnSpLocks/>
            <a:stCxn id="21" idx="6"/>
            <a:endCxn id="22" idx="2"/>
          </p:cNvCxnSpPr>
          <p:nvPr/>
        </p:nvCxnSpPr>
        <p:spPr>
          <a:xfrm>
            <a:off x="2017089"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22883B9-0339-C0A0-762D-5782A6B4C6F2}"/>
              </a:ext>
            </a:extLst>
          </p:cNvPr>
          <p:cNvCxnSpPr>
            <a:cxnSpLocks/>
            <a:stCxn id="14" idx="6"/>
            <a:endCxn id="21" idx="2"/>
          </p:cNvCxnSpPr>
          <p:nvPr/>
        </p:nvCxnSpPr>
        <p:spPr>
          <a:xfrm>
            <a:off x="1361527"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BC1088A-CE2C-3EA6-AA94-FA86037E1E25}"/>
              </a:ext>
            </a:extLst>
          </p:cNvPr>
          <p:cNvCxnSpPr>
            <a:cxnSpLocks/>
            <a:endCxn id="14" idx="2"/>
          </p:cNvCxnSpPr>
          <p:nvPr/>
        </p:nvCxnSpPr>
        <p:spPr>
          <a:xfrm>
            <a:off x="917978" y="1548449"/>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A3F599C7-CC1D-BB91-E57A-3A69924A15E9}"/>
              </a:ext>
            </a:extLst>
          </p:cNvPr>
          <p:cNvSpPr txBox="1"/>
          <p:nvPr/>
        </p:nvSpPr>
        <p:spPr>
          <a:xfrm>
            <a:off x="644458" y="1370254"/>
            <a:ext cx="290464" cy="276999"/>
          </a:xfrm>
          <a:prstGeom prst="rect">
            <a:avLst/>
          </a:prstGeom>
          <a:noFill/>
        </p:spPr>
        <p:txBody>
          <a:bodyPr wrap="none" rtlCol="0">
            <a:spAutoFit/>
          </a:bodyPr>
          <a:lstStyle/>
          <a:p>
            <a:r>
              <a:rPr lang="en-US" sz="1200" dirty="0"/>
              <a:t>…</a:t>
            </a:r>
          </a:p>
        </p:txBody>
      </p:sp>
      <p:sp>
        <p:nvSpPr>
          <p:cNvPr id="47" name="TextBox 46">
            <a:extLst>
              <a:ext uri="{FF2B5EF4-FFF2-40B4-BE49-F238E27FC236}">
                <a16:creationId xmlns:a16="http://schemas.microsoft.com/office/drawing/2014/main" id="{F37A45C7-E87B-366C-370E-F7A5955D1C5C}"/>
              </a:ext>
            </a:extLst>
          </p:cNvPr>
          <p:cNvSpPr txBox="1"/>
          <p:nvPr/>
        </p:nvSpPr>
        <p:spPr>
          <a:xfrm>
            <a:off x="3542594" y="1376875"/>
            <a:ext cx="290464" cy="276999"/>
          </a:xfrm>
          <a:prstGeom prst="rect">
            <a:avLst/>
          </a:prstGeom>
          <a:noFill/>
        </p:spPr>
        <p:txBody>
          <a:bodyPr wrap="none" rtlCol="0">
            <a:spAutoFit/>
          </a:bodyPr>
          <a:lstStyle/>
          <a:p>
            <a:r>
              <a:rPr lang="en-US" sz="1200" dirty="0"/>
              <a:t>…</a:t>
            </a:r>
          </a:p>
        </p:txBody>
      </p: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E89FB0D-D39B-E559-FA66-9856BF69FA31}"/>
                  </a:ext>
                </a:extLst>
              </p:cNvPr>
              <p:cNvSpPr txBox="1"/>
              <p:nvPr/>
            </p:nvSpPr>
            <p:spPr>
              <a:xfrm>
                <a:off x="3887135" y="1211932"/>
                <a:ext cx="4670314" cy="892552"/>
              </a:xfrm>
              <a:prstGeom prst="rect">
                <a:avLst/>
              </a:prstGeom>
              <a:noFill/>
            </p:spPr>
            <p:txBody>
              <a:bodyPr wrap="square" rtlCol="0">
                <a:spAutoFit/>
              </a:bodyPr>
              <a:lstStyle/>
              <a:p>
                <a:r>
                  <a:rPr lang="en-US" sz="1300" dirty="0"/>
                  <a:t>For a sequence of random variables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𝑇</m:t>
                        </m:r>
                      </m:sub>
                    </m:sSub>
                  </m:oMath>
                </a14:m>
                <a:r>
                  <a:rPr lang="en-US" sz="1300" dirty="0"/>
                  <a:t>, the Markov property states that the future state depends only on the current state, not on the past history:</a:t>
                </a:r>
              </a:p>
              <a:p>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𝑃</m:t>
                      </m:r>
                      <m:d>
                        <m:dPr>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𝑡</m:t>
                              </m:r>
                              <m:r>
                                <a:rPr lang="en-US" sz="1300" b="0" i="1" smtClean="0">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1</m:t>
                              </m:r>
                            </m:sub>
                          </m:sSub>
                          <m:r>
                            <a:rPr lang="en-US" sz="1300" i="1">
                              <a:latin typeface="Cambria Math" panose="02040503050406030204" pitchFamily="18" charset="0"/>
                            </a:rPr>
                            <m:t>,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2</m:t>
                              </m:r>
                            </m:sub>
                          </m:sSub>
                          <m:r>
                            <a:rPr lang="en-US" sz="1300" i="1">
                              <a:latin typeface="Cambria Math" panose="02040503050406030204" pitchFamily="18" charset="0"/>
                            </a:rPr>
                            <m:t>, …,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b="0" i="1" smtClean="0">
                                  <a:latin typeface="Cambria Math" panose="02040503050406030204" pitchFamily="18" charset="0"/>
                                </a:rPr>
                                <m:t>𝑡</m:t>
                              </m:r>
                            </m:sub>
                          </m:sSub>
                        </m:e>
                      </m:d>
                      <m:r>
                        <a:rPr lang="en-US" sz="1300" b="0" i="1" smtClean="0">
                          <a:latin typeface="Cambria Math" panose="02040503050406030204" pitchFamily="18" charset="0"/>
                        </a:rPr>
                        <m:t>=</m:t>
                      </m:r>
                      <m:r>
                        <a:rPr lang="en-US" sz="1300" i="1">
                          <a:latin typeface="Cambria Math" panose="02040503050406030204" pitchFamily="18" charset="0"/>
                        </a:rPr>
                        <m:t>𝑃</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r>
                                <a:rPr lang="en-US" sz="1300" i="1">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sub>
                          </m:sSub>
                        </m:e>
                      </m:d>
                    </m:oMath>
                  </m:oMathPara>
                </a14:m>
                <a:endParaRPr lang="en-US" sz="1300" dirty="0"/>
              </a:p>
            </p:txBody>
          </p:sp>
        </mc:Choice>
        <mc:Fallback>
          <p:sp>
            <p:nvSpPr>
              <p:cNvPr id="64" name="TextBox 63">
                <a:extLst>
                  <a:ext uri="{FF2B5EF4-FFF2-40B4-BE49-F238E27FC236}">
                    <a16:creationId xmlns:a16="http://schemas.microsoft.com/office/drawing/2014/main" id="{DE89FB0D-D39B-E559-FA66-9856BF69FA31}"/>
                  </a:ext>
                </a:extLst>
              </p:cNvPr>
              <p:cNvSpPr txBox="1">
                <a:spLocks noRot="1" noChangeAspect="1" noMove="1" noResize="1" noEditPoints="1" noAdjustHandles="1" noChangeArrowheads="1" noChangeShapeType="1" noTextEdit="1"/>
              </p:cNvSpPr>
              <p:nvPr/>
            </p:nvSpPr>
            <p:spPr>
              <a:xfrm>
                <a:off x="3887135" y="1211932"/>
                <a:ext cx="4670314" cy="892552"/>
              </a:xfrm>
              <a:prstGeom prst="rect">
                <a:avLst/>
              </a:prstGeom>
              <a:blipFill>
                <a:blip r:embed="rId7"/>
                <a:stretch>
                  <a:fillRect l="-543" t="-1408"/>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8D1EBA4C-E2D3-DD96-80BE-308110EDEAB2}"/>
              </a:ext>
            </a:extLst>
          </p:cNvPr>
          <p:cNvCxnSpPr>
            <a:cxnSpLocks/>
          </p:cNvCxnSpPr>
          <p:nvPr/>
        </p:nvCxnSpPr>
        <p:spPr>
          <a:xfrm flipV="1">
            <a:off x="4246310" y="347501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66" name="Oval 65">
                <a:extLst>
                  <a:ext uri="{FF2B5EF4-FFF2-40B4-BE49-F238E27FC236}">
                    <a16:creationId xmlns:a16="http://schemas.microsoft.com/office/drawing/2014/main" id="{FCEA006D-3251-F08D-524E-7BA15DFD88BD}"/>
                  </a:ext>
                </a:extLst>
              </p:cNvPr>
              <p:cNvSpPr/>
              <p:nvPr/>
            </p:nvSpPr>
            <p:spPr>
              <a:xfrm>
                <a:off x="2028043"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p:sp>
            <p:nvSpPr>
              <p:cNvPr id="66" name="Oval 65">
                <a:extLst>
                  <a:ext uri="{FF2B5EF4-FFF2-40B4-BE49-F238E27FC236}">
                    <a16:creationId xmlns:a16="http://schemas.microsoft.com/office/drawing/2014/main" id="{FCEA006D-3251-F08D-524E-7BA15DFD88BD}"/>
                  </a:ext>
                </a:extLst>
              </p:cNvPr>
              <p:cNvSpPr>
                <a:spLocks noRot="1" noChangeAspect="1" noMove="1" noResize="1" noEditPoints="1" noAdjustHandles="1" noChangeArrowheads="1" noChangeShapeType="1" noTextEdit="1"/>
              </p:cNvSpPr>
              <p:nvPr/>
            </p:nvSpPr>
            <p:spPr>
              <a:xfrm>
                <a:off x="2028043" y="3350841"/>
                <a:ext cx="251581" cy="251581"/>
              </a:xfrm>
              <a:prstGeom prst="ellipse">
                <a:avLst/>
              </a:prstGeom>
              <a:blipFill>
                <a:blip r:embed="rId8"/>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Oval 66">
                <a:extLst>
                  <a:ext uri="{FF2B5EF4-FFF2-40B4-BE49-F238E27FC236}">
                    <a16:creationId xmlns:a16="http://schemas.microsoft.com/office/drawing/2014/main" id="{A8D4DEF1-6D7F-E5F1-E5FC-CDFA58C4D748}"/>
                  </a:ext>
                </a:extLst>
              </p:cNvPr>
              <p:cNvSpPr/>
              <p:nvPr/>
            </p:nvSpPr>
            <p:spPr>
              <a:xfrm>
                <a:off x="2683605"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p:sp>
            <p:nvSpPr>
              <p:cNvPr id="67" name="Oval 66">
                <a:extLst>
                  <a:ext uri="{FF2B5EF4-FFF2-40B4-BE49-F238E27FC236}">
                    <a16:creationId xmlns:a16="http://schemas.microsoft.com/office/drawing/2014/main" id="{A8D4DEF1-6D7F-E5F1-E5FC-CDFA58C4D748}"/>
                  </a:ext>
                </a:extLst>
              </p:cNvPr>
              <p:cNvSpPr>
                <a:spLocks noRot="1" noChangeAspect="1" noMove="1" noResize="1" noEditPoints="1" noAdjustHandles="1" noChangeArrowheads="1" noChangeShapeType="1" noTextEdit="1"/>
              </p:cNvSpPr>
              <p:nvPr/>
            </p:nvSpPr>
            <p:spPr>
              <a:xfrm>
                <a:off x="2683605" y="3350841"/>
                <a:ext cx="251581" cy="251581"/>
              </a:xfrm>
              <a:prstGeom prst="ellipse">
                <a:avLst/>
              </a:prstGeom>
              <a:blipFill>
                <a:blip r:embed="rId9"/>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Oval 67">
                <a:extLst>
                  <a:ext uri="{FF2B5EF4-FFF2-40B4-BE49-F238E27FC236}">
                    <a16:creationId xmlns:a16="http://schemas.microsoft.com/office/drawing/2014/main" id="{DBC15BC8-67AF-98C2-600F-504E5F136A9F}"/>
                  </a:ext>
                </a:extLst>
              </p:cNvPr>
              <p:cNvSpPr/>
              <p:nvPr/>
            </p:nvSpPr>
            <p:spPr>
              <a:xfrm>
                <a:off x="3339167"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p:sp>
            <p:nvSpPr>
              <p:cNvPr id="68" name="Oval 67">
                <a:extLst>
                  <a:ext uri="{FF2B5EF4-FFF2-40B4-BE49-F238E27FC236}">
                    <a16:creationId xmlns:a16="http://schemas.microsoft.com/office/drawing/2014/main" id="{DBC15BC8-67AF-98C2-600F-504E5F136A9F}"/>
                  </a:ext>
                </a:extLst>
              </p:cNvPr>
              <p:cNvSpPr>
                <a:spLocks noRot="1" noChangeAspect="1" noMove="1" noResize="1" noEditPoints="1" noAdjustHandles="1" noChangeArrowheads="1" noChangeShapeType="1" noTextEdit="1"/>
              </p:cNvSpPr>
              <p:nvPr/>
            </p:nvSpPr>
            <p:spPr>
              <a:xfrm>
                <a:off x="3339167" y="3350841"/>
                <a:ext cx="251581" cy="251581"/>
              </a:xfrm>
              <a:prstGeom prst="ellipse">
                <a:avLst/>
              </a:prstGeom>
              <a:blipFill>
                <a:blip r:embed="rId10"/>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Oval 68">
                <a:extLst>
                  <a:ext uri="{FF2B5EF4-FFF2-40B4-BE49-F238E27FC236}">
                    <a16:creationId xmlns:a16="http://schemas.microsoft.com/office/drawing/2014/main" id="{4733A31C-6701-6D27-7797-EC0C18DC721A}"/>
                  </a:ext>
                </a:extLst>
              </p:cNvPr>
              <p:cNvSpPr/>
              <p:nvPr/>
            </p:nvSpPr>
            <p:spPr>
              <a:xfrm>
                <a:off x="3994729"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p:sp>
            <p:nvSpPr>
              <p:cNvPr id="69" name="Oval 68">
                <a:extLst>
                  <a:ext uri="{FF2B5EF4-FFF2-40B4-BE49-F238E27FC236}">
                    <a16:creationId xmlns:a16="http://schemas.microsoft.com/office/drawing/2014/main" id="{4733A31C-6701-6D27-7797-EC0C18DC721A}"/>
                  </a:ext>
                </a:extLst>
              </p:cNvPr>
              <p:cNvSpPr>
                <a:spLocks noRot="1" noChangeAspect="1" noMove="1" noResize="1" noEditPoints="1" noAdjustHandles="1" noChangeArrowheads="1" noChangeShapeType="1" noTextEdit="1"/>
              </p:cNvSpPr>
              <p:nvPr/>
            </p:nvSpPr>
            <p:spPr>
              <a:xfrm>
                <a:off x="3994729" y="3350841"/>
                <a:ext cx="251581" cy="251581"/>
              </a:xfrm>
              <a:prstGeom prst="ellipse">
                <a:avLst/>
              </a:prstGeom>
              <a:blipFill>
                <a:blip r:embed="rId11"/>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Oval 69">
                <a:extLst>
                  <a:ext uri="{FF2B5EF4-FFF2-40B4-BE49-F238E27FC236}">
                    <a16:creationId xmlns:a16="http://schemas.microsoft.com/office/drawing/2014/main" id="{0748DB28-2465-35BE-9F82-8BC819E676F7}"/>
                  </a:ext>
                </a:extLst>
              </p:cNvPr>
              <p:cNvSpPr/>
              <p:nvPr/>
            </p:nvSpPr>
            <p:spPr>
              <a:xfrm>
                <a:off x="2028043"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oMath>
                  </m:oMathPara>
                </a14:m>
                <a:endParaRPr lang="en-US" sz="1200" dirty="0"/>
              </a:p>
            </p:txBody>
          </p:sp>
        </mc:Choice>
        <mc:Fallback>
          <p:sp>
            <p:nvSpPr>
              <p:cNvPr id="70" name="Oval 69">
                <a:extLst>
                  <a:ext uri="{FF2B5EF4-FFF2-40B4-BE49-F238E27FC236}">
                    <a16:creationId xmlns:a16="http://schemas.microsoft.com/office/drawing/2014/main" id="{0748DB28-2465-35BE-9F82-8BC819E676F7}"/>
                  </a:ext>
                </a:extLst>
              </p:cNvPr>
              <p:cNvSpPr>
                <a:spLocks noRot="1" noChangeAspect="1" noMove="1" noResize="1" noEditPoints="1" noAdjustHandles="1" noChangeArrowheads="1" noChangeShapeType="1" noTextEdit="1"/>
              </p:cNvSpPr>
              <p:nvPr/>
            </p:nvSpPr>
            <p:spPr>
              <a:xfrm>
                <a:off x="2028043" y="2900621"/>
                <a:ext cx="251581" cy="251581"/>
              </a:xfrm>
              <a:prstGeom prst="ellipse">
                <a:avLst/>
              </a:prstGeom>
              <a:blipFill>
                <a:blip r:embed="rId12"/>
                <a:stretch>
                  <a:fillRect l="-28571"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Oval 70">
                <a:extLst>
                  <a:ext uri="{FF2B5EF4-FFF2-40B4-BE49-F238E27FC236}">
                    <a16:creationId xmlns:a16="http://schemas.microsoft.com/office/drawing/2014/main" id="{D35F2952-F1E5-9480-7217-84D9D208456C}"/>
                  </a:ext>
                </a:extLst>
              </p:cNvPr>
              <p:cNvSpPr/>
              <p:nvPr/>
            </p:nvSpPr>
            <p:spPr>
              <a:xfrm>
                <a:off x="2683605"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oMath>
                  </m:oMathPara>
                </a14:m>
                <a:endParaRPr lang="en-US" sz="1200" dirty="0"/>
              </a:p>
            </p:txBody>
          </p:sp>
        </mc:Choice>
        <mc:Fallback>
          <p:sp>
            <p:nvSpPr>
              <p:cNvPr id="71" name="Oval 70">
                <a:extLst>
                  <a:ext uri="{FF2B5EF4-FFF2-40B4-BE49-F238E27FC236}">
                    <a16:creationId xmlns:a16="http://schemas.microsoft.com/office/drawing/2014/main" id="{D35F2952-F1E5-9480-7217-84D9D208456C}"/>
                  </a:ext>
                </a:extLst>
              </p:cNvPr>
              <p:cNvSpPr>
                <a:spLocks noRot="1" noChangeAspect="1" noMove="1" noResize="1" noEditPoints="1" noAdjustHandles="1" noChangeArrowheads="1" noChangeShapeType="1" noTextEdit="1"/>
              </p:cNvSpPr>
              <p:nvPr/>
            </p:nvSpPr>
            <p:spPr>
              <a:xfrm>
                <a:off x="2683605" y="2900621"/>
                <a:ext cx="251581" cy="251581"/>
              </a:xfrm>
              <a:prstGeom prst="ellipse">
                <a:avLst/>
              </a:prstGeom>
              <a:blipFill>
                <a:blip r:embed="rId13"/>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Oval 71">
                <a:extLst>
                  <a:ext uri="{FF2B5EF4-FFF2-40B4-BE49-F238E27FC236}">
                    <a16:creationId xmlns:a16="http://schemas.microsoft.com/office/drawing/2014/main" id="{CCE6EB6D-50D8-619E-3515-309702925756}"/>
                  </a:ext>
                </a:extLst>
              </p:cNvPr>
              <p:cNvSpPr/>
              <p:nvPr/>
            </p:nvSpPr>
            <p:spPr>
              <a:xfrm>
                <a:off x="3339167"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3</m:t>
                          </m:r>
                        </m:sub>
                      </m:sSub>
                    </m:oMath>
                  </m:oMathPara>
                </a14:m>
                <a:endParaRPr lang="en-US" sz="1200" dirty="0"/>
              </a:p>
            </p:txBody>
          </p:sp>
        </mc:Choice>
        <mc:Fallback>
          <p:sp>
            <p:nvSpPr>
              <p:cNvPr id="72" name="Oval 71">
                <a:extLst>
                  <a:ext uri="{FF2B5EF4-FFF2-40B4-BE49-F238E27FC236}">
                    <a16:creationId xmlns:a16="http://schemas.microsoft.com/office/drawing/2014/main" id="{CCE6EB6D-50D8-619E-3515-309702925756}"/>
                  </a:ext>
                </a:extLst>
              </p:cNvPr>
              <p:cNvSpPr>
                <a:spLocks noRot="1" noChangeAspect="1" noMove="1" noResize="1" noEditPoints="1" noAdjustHandles="1" noChangeArrowheads="1" noChangeShapeType="1" noTextEdit="1"/>
              </p:cNvSpPr>
              <p:nvPr/>
            </p:nvSpPr>
            <p:spPr>
              <a:xfrm>
                <a:off x="3339167" y="2900621"/>
                <a:ext cx="251581" cy="251581"/>
              </a:xfrm>
              <a:prstGeom prst="ellipse">
                <a:avLst/>
              </a:prstGeom>
              <a:blipFill>
                <a:blip r:embed="rId14"/>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Oval 72">
                <a:extLst>
                  <a:ext uri="{FF2B5EF4-FFF2-40B4-BE49-F238E27FC236}">
                    <a16:creationId xmlns:a16="http://schemas.microsoft.com/office/drawing/2014/main" id="{11AC307B-AB96-4FC3-C9EF-68C6B456A734}"/>
                  </a:ext>
                </a:extLst>
              </p:cNvPr>
              <p:cNvSpPr/>
              <p:nvPr/>
            </p:nvSpPr>
            <p:spPr>
              <a:xfrm>
                <a:off x="3994729"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4</m:t>
                          </m:r>
                        </m:sub>
                      </m:sSub>
                    </m:oMath>
                  </m:oMathPara>
                </a14:m>
                <a:endParaRPr lang="en-US" sz="1200" dirty="0"/>
              </a:p>
            </p:txBody>
          </p:sp>
        </mc:Choice>
        <mc:Fallback>
          <p:sp>
            <p:nvSpPr>
              <p:cNvPr id="73" name="Oval 72">
                <a:extLst>
                  <a:ext uri="{FF2B5EF4-FFF2-40B4-BE49-F238E27FC236}">
                    <a16:creationId xmlns:a16="http://schemas.microsoft.com/office/drawing/2014/main" id="{11AC307B-AB96-4FC3-C9EF-68C6B456A734}"/>
                  </a:ext>
                </a:extLst>
              </p:cNvPr>
              <p:cNvSpPr>
                <a:spLocks noRot="1" noChangeAspect="1" noMove="1" noResize="1" noEditPoints="1" noAdjustHandles="1" noChangeArrowheads="1" noChangeShapeType="1" noTextEdit="1"/>
              </p:cNvSpPr>
              <p:nvPr/>
            </p:nvSpPr>
            <p:spPr>
              <a:xfrm>
                <a:off x="3994729" y="2900621"/>
                <a:ext cx="251581" cy="251581"/>
              </a:xfrm>
              <a:prstGeom prst="ellipse">
                <a:avLst/>
              </a:prstGeom>
              <a:blipFill>
                <a:blip r:embed="rId15"/>
                <a:stretch>
                  <a:fillRect l="-26087" b="-14286"/>
                </a:stretch>
              </a:blipFill>
              <a:ln>
                <a:solidFill>
                  <a:schemeClr val="accent6">
                    <a:lumMod val="75000"/>
                  </a:schemeClr>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BAB380A-BDE3-ACA4-6343-C88148EA0020}"/>
              </a:ext>
            </a:extLst>
          </p:cNvPr>
          <p:cNvCxnSpPr>
            <a:cxnSpLocks/>
            <a:stCxn id="68" idx="6"/>
            <a:endCxn id="69" idx="2"/>
          </p:cNvCxnSpPr>
          <p:nvPr/>
        </p:nvCxnSpPr>
        <p:spPr>
          <a:xfrm>
            <a:off x="3590748"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8E68BF3D-846B-AFF2-6BDF-D0DCF38C49EA}"/>
              </a:ext>
            </a:extLst>
          </p:cNvPr>
          <p:cNvCxnSpPr>
            <a:cxnSpLocks/>
            <a:stCxn id="67" idx="6"/>
            <a:endCxn id="68" idx="2"/>
          </p:cNvCxnSpPr>
          <p:nvPr/>
        </p:nvCxnSpPr>
        <p:spPr>
          <a:xfrm>
            <a:off x="2935186"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D012E219-5FD3-16C6-CCE1-51801629FF66}"/>
              </a:ext>
            </a:extLst>
          </p:cNvPr>
          <p:cNvCxnSpPr>
            <a:cxnSpLocks/>
            <a:stCxn id="66" idx="6"/>
            <a:endCxn id="67" idx="2"/>
          </p:cNvCxnSpPr>
          <p:nvPr/>
        </p:nvCxnSpPr>
        <p:spPr>
          <a:xfrm>
            <a:off x="2279624"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10D86C1-A3D9-DDDB-39FC-4137D54795DC}"/>
              </a:ext>
            </a:extLst>
          </p:cNvPr>
          <p:cNvCxnSpPr>
            <a:cxnSpLocks/>
            <a:endCxn id="66" idx="2"/>
          </p:cNvCxnSpPr>
          <p:nvPr/>
        </p:nvCxnSpPr>
        <p:spPr>
          <a:xfrm>
            <a:off x="1836075" y="347663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E1DD5B00-0772-5251-7F5D-4922EDE8E3E8}"/>
              </a:ext>
            </a:extLst>
          </p:cNvPr>
          <p:cNvSpPr txBox="1"/>
          <p:nvPr/>
        </p:nvSpPr>
        <p:spPr>
          <a:xfrm>
            <a:off x="1562555" y="3298437"/>
            <a:ext cx="290464" cy="276999"/>
          </a:xfrm>
          <a:prstGeom prst="rect">
            <a:avLst/>
          </a:prstGeom>
          <a:noFill/>
        </p:spPr>
        <p:txBody>
          <a:bodyPr wrap="none" rtlCol="0">
            <a:spAutoFit/>
          </a:bodyPr>
          <a:lstStyle/>
          <a:p>
            <a:r>
              <a:rPr lang="en-US" sz="1200" dirty="0"/>
              <a:t>…</a:t>
            </a:r>
          </a:p>
        </p:txBody>
      </p:sp>
      <p:sp>
        <p:nvSpPr>
          <p:cNvPr id="79" name="TextBox 78">
            <a:extLst>
              <a:ext uri="{FF2B5EF4-FFF2-40B4-BE49-F238E27FC236}">
                <a16:creationId xmlns:a16="http://schemas.microsoft.com/office/drawing/2014/main" id="{B400B983-4DE9-4F65-8CFE-2E05BCDC26A0}"/>
              </a:ext>
            </a:extLst>
          </p:cNvPr>
          <p:cNvSpPr txBox="1"/>
          <p:nvPr/>
        </p:nvSpPr>
        <p:spPr>
          <a:xfrm>
            <a:off x="4460691" y="3305058"/>
            <a:ext cx="290464" cy="276999"/>
          </a:xfrm>
          <a:prstGeom prst="rect">
            <a:avLst/>
          </a:prstGeom>
          <a:noFill/>
        </p:spPr>
        <p:txBody>
          <a:bodyPr wrap="none" rtlCol="0">
            <a:spAutoFit/>
          </a:bodyPr>
          <a:lstStyle/>
          <a:p>
            <a:r>
              <a:rPr lang="en-US" sz="1200" dirty="0"/>
              <a:t>…</a:t>
            </a:r>
          </a:p>
        </p:txBody>
      </p:sp>
      <p:cxnSp>
        <p:nvCxnSpPr>
          <p:cNvPr id="80" name="Straight Arrow Connector 79">
            <a:extLst>
              <a:ext uri="{FF2B5EF4-FFF2-40B4-BE49-F238E27FC236}">
                <a16:creationId xmlns:a16="http://schemas.microsoft.com/office/drawing/2014/main" id="{2DBE86B9-66EA-0BDE-B07A-4AE4D606F094}"/>
              </a:ext>
            </a:extLst>
          </p:cNvPr>
          <p:cNvCxnSpPr>
            <a:cxnSpLocks/>
            <a:stCxn id="66" idx="0"/>
            <a:endCxn id="70" idx="4"/>
          </p:cNvCxnSpPr>
          <p:nvPr/>
        </p:nvCxnSpPr>
        <p:spPr>
          <a:xfrm flipV="1">
            <a:off x="2153834"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a:extLst>
              <a:ext uri="{FF2B5EF4-FFF2-40B4-BE49-F238E27FC236}">
                <a16:creationId xmlns:a16="http://schemas.microsoft.com/office/drawing/2014/main" id="{500FE0BF-6094-4962-9513-C4709E92C146}"/>
              </a:ext>
            </a:extLst>
          </p:cNvPr>
          <p:cNvCxnSpPr>
            <a:cxnSpLocks/>
            <a:stCxn id="67" idx="0"/>
            <a:endCxn id="71" idx="4"/>
          </p:cNvCxnSpPr>
          <p:nvPr/>
        </p:nvCxnSpPr>
        <p:spPr>
          <a:xfrm flipV="1">
            <a:off x="2809396"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2" name="Straight Arrow Connector 81">
            <a:extLst>
              <a:ext uri="{FF2B5EF4-FFF2-40B4-BE49-F238E27FC236}">
                <a16:creationId xmlns:a16="http://schemas.microsoft.com/office/drawing/2014/main" id="{FC0F1B2B-D512-7B09-9B76-0C3F1B2DB25F}"/>
              </a:ext>
            </a:extLst>
          </p:cNvPr>
          <p:cNvCxnSpPr>
            <a:cxnSpLocks/>
            <a:stCxn id="68" idx="0"/>
            <a:endCxn id="72" idx="4"/>
          </p:cNvCxnSpPr>
          <p:nvPr/>
        </p:nvCxnSpPr>
        <p:spPr>
          <a:xfrm flipV="1">
            <a:off x="3464958"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D0CF1D48-259F-AD28-300A-CB5F4FCD5971}"/>
              </a:ext>
            </a:extLst>
          </p:cNvPr>
          <p:cNvCxnSpPr>
            <a:cxnSpLocks/>
            <a:stCxn id="69" idx="0"/>
            <a:endCxn id="73" idx="4"/>
          </p:cNvCxnSpPr>
          <p:nvPr/>
        </p:nvCxnSpPr>
        <p:spPr>
          <a:xfrm flipV="1">
            <a:off x="4120520"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a14="http://schemas.microsoft.com/office/drawing/2010/main" Requires="a14">
          <p:sp>
            <p:nvSpPr>
              <p:cNvPr id="84" name="Oval 83">
                <a:extLst>
                  <a:ext uri="{FF2B5EF4-FFF2-40B4-BE49-F238E27FC236}">
                    <a16:creationId xmlns:a16="http://schemas.microsoft.com/office/drawing/2014/main" id="{12DE0CD1-03C2-5A5C-AB71-091E3C80CAE3}"/>
                  </a:ext>
                </a:extLst>
              </p:cNvPr>
              <p:cNvSpPr/>
              <p:nvPr/>
            </p:nvSpPr>
            <p:spPr>
              <a:xfrm>
                <a:off x="5177107" y="2938225"/>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m:oMathPara>
                </a14:m>
                <a:endParaRPr lang="en-US" sz="1200" dirty="0"/>
              </a:p>
            </p:txBody>
          </p:sp>
        </mc:Choice>
        <mc:Fallback>
          <p:sp>
            <p:nvSpPr>
              <p:cNvPr id="84" name="Oval 83">
                <a:extLst>
                  <a:ext uri="{FF2B5EF4-FFF2-40B4-BE49-F238E27FC236}">
                    <a16:creationId xmlns:a16="http://schemas.microsoft.com/office/drawing/2014/main" id="{12DE0CD1-03C2-5A5C-AB71-091E3C80CAE3}"/>
                  </a:ext>
                </a:extLst>
              </p:cNvPr>
              <p:cNvSpPr>
                <a:spLocks noRot="1" noChangeAspect="1" noMove="1" noResize="1" noEditPoints="1" noAdjustHandles="1" noChangeArrowheads="1" noChangeShapeType="1" noTextEdit="1"/>
              </p:cNvSpPr>
              <p:nvPr/>
            </p:nvSpPr>
            <p:spPr>
              <a:xfrm>
                <a:off x="5177107" y="2938225"/>
                <a:ext cx="251581" cy="251581"/>
              </a:xfrm>
              <a:prstGeom prst="ellipse">
                <a:avLst/>
              </a:prstGeom>
              <a:blipFill>
                <a:blip r:embed="rId16"/>
                <a:stretch>
                  <a:fillRect l="-27273" b="-4348"/>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Oval 84">
                <a:extLst>
                  <a:ext uri="{FF2B5EF4-FFF2-40B4-BE49-F238E27FC236}">
                    <a16:creationId xmlns:a16="http://schemas.microsoft.com/office/drawing/2014/main" id="{DB37525D-E2E8-154D-1EDD-47A6DD674290}"/>
                  </a:ext>
                </a:extLst>
              </p:cNvPr>
              <p:cNvSpPr/>
              <p:nvPr/>
            </p:nvSpPr>
            <p:spPr>
              <a:xfrm>
                <a:off x="5177107" y="3316782"/>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oMath>
                  </m:oMathPara>
                </a14:m>
                <a:endParaRPr lang="en-US" sz="1200" dirty="0"/>
              </a:p>
            </p:txBody>
          </p:sp>
        </mc:Choice>
        <mc:Fallback>
          <p:sp>
            <p:nvSpPr>
              <p:cNvPr id="85" name="Oval 84">
                <a:extLst>
                  <a:ext uri="{FF2B5EF4-FFF2-40B4-BE49-F238E27FC236}">
                    <a16:creationId xmlns:a16="http://schemas.microsoft.com/office/drawing/2014/main" id="{DB37525D-E2E8-154D-1EDD-47A6DD674290}"/>
                  </a:ext>
                </a:extLst>
              </p:cNvPr>
              <p:cNvSpPr>
                <a:spLocks noRot="1" noChangeAspect="1" noMove="1" noResize="1" noEditPoints="1" noAdjustHandles="1" noChangeArrowheads="1" noChangeShapeType="1" noTextEdit="1"/>
              </p:cNvSpPr>
              <p:nvPr/>
            </p:nvSpPr>
            <p:spPr>
              <a:xfrm>
                <a:off x="5177107" y="3316782"/>
                <a:ext cx="251581" cy="251581"/>
              </a:xfrm>
              <a:prstGeom prst="ellipse">
                <a:avLst/>
              </a:prstGeom>
              <a:blipFill>
                <a:blip r:embed="rId17"/>
                <a:stretch>
                  <a:fillRect l="-27273" b="-9091"/>
                </a:stretch>
              </a:blipFill>
              <a:ln>
                <a:solidFill>
                  <a:schemeClr val="accent6">
                    <a:lumMod val="75000"/>
                  </a:schemeClr>
                </a:solid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96435F83-324B-B162-DEE3-007C05B194F4}"/>
              </a:ext>
            </a:extLst>
          </p:cNvPr>
          <p:cNvSpPr txBox="1"/>
          <p:nvPr/>
        </p:nvSpPr>
        <p:spPr>
          <a:xfrm>
            <a:off x="5490096" y="2914598"/>
            <a:ext cx="1775038" cy="307777"/>
          </a:xfrm>
          <a:prstGeom prst="rect">
            <a:avLst/>
          </a:prstGeom>
          <a:noFill/>
        </p:spPr>
        <p:txBody>
          <a:bodyPr wrap="none" rtlCol="0">
            <a:spAutoFit/>
          </a:bodyPr>
          <a:lstStyle/>
          <a:p>
            <a:r>
              <a:rPr lang="en-US" sz="1400" dirty="0"/>
              <a:t>Hidden state at time t</a:t>
            </a:r>
          </a:p>
        </p:txBody>
      </p:sp>
      <p:sp>
        <p:nvSpPr>
          <p:cNvPr id="87" name="TextBox 86">
            <a:extLst>
              <a:ext uri="{FF2B5EF4-FFF2-40B4-BE49-F238E27FC236}">
                <a16:creationId xmlns:a16="http://schemas.microsoft.com/office/drawing/2014/main" id="{D0E73055-71E8-AD22-EC22-B485687144E5}"/>
              </a:ext>
            </a:extLst>
          </p:cNvPr>
          <p:cNvSpPr txBox="1"/>
          <p:nvPr/>
        </p:nvSpPr>
        <p:spPr>
          <a:xfrm>
            <a:off x="5490096" y="3277080"/>
            <a:ext cx="1739194" cy="307777"/>
          </a:xfrm>
          <a:prstGeom prst="rect">
            <a:avLst/>
          </a:prstGeom>
          <a:noFill/>
        </p:spPr>
        <p:txBody>
          <a:bodyPr wrap="none" rtlCol="0">
            <a:spAutoFit/>
          </a:bodyPr>
          <a:lstStyle/>
          <a:p>
            <a:r>
              <a:rPr lang="en-US" sz="1400" dirty="0"/>
              <a:t>Observation at time t</a:t>
            </a:r>
          </a:p>
        </p:txBody>
      </p:sp>
      <p:sp>
        <p:nvSpPr>
          <p:cNvPr id="88" name="TextBox 87">
            <a:extLst>
              <a:ext uri="{FF2B5EF4-FFF2-40B4-BE49-F238E27FC236}">
                <a16:creationId xmlns:a16="http://schemas.microsoft.com/office/drawing/2014/main" id="{EE817123-BDF8-A9ED-7E26-DBA1E4A78A9F}"/>
              </a:ext>
            </a:extLst>
          </p:cNvPr>
          <p:cNvSpPr txBox="1"/>
          <p:nvPr/>
        </p:nvSpPr>
        <p:spPr>
          <a:xfrm>
            <a:off x="2334005" y="899483"/>
            <a:ext cx="4475988" cy="338554"/>
          </a:xfrm>
          <a:prstGeom prst="rect">
            <a:avLst/>
          </a:prstGeom>
          <a:noFill/>
        </p:spPr>
        <p:txBody>
          <a:bodyPr wrap="square" rtlCol="0" anchor="ctr">
            <a:spAutoFit/>
          </a:bodyPr>
          <a:lstStyle/>
          <a:p>
            <a:pPr algn="ctr"/>
            <a:r>
              <a:rPr lang="en-US" sz="1600" b="1" dirty="0"/>
              <a:t>Markov Chain</a:t>
            </a:r>
          </a:p>
        </p:txBody>
      </p:sp>
      <p:sp>
        <p:nvSpPr>
          <p:cNvPr id="91" name="Rectangle 90">
            <a:extLst>
              <a:ext uri="{FF2B5EF4-FFF2-40B4-BE49-F238E27FC236}">
                <a16:creationId xmlns:a16="http://schemas.microsoft.com/office/drawing/2014/main" id="{C474EA05-8D89-E999-64F8-79B197A89CBA}"/>
              </a:ext>
            </a:extLst>
          </p:cNvPr>
          <p:cNvSpPr/>
          <p:nvPr/>
        </p:nvSpPr>
        <p:spPr>
          <a:xfrm>
            <a:off x="7639158" y="5424024"/>
            <a:ext cx="125790" cy="532435"/>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B224323-3B38-3A0E-DD5D-E3FFA519CB7F}"/>
              </a:ext>
            </a:extLst>
          </p:cNvPr>
          <p:cNvSpPr/>
          <p:nvPr/>
        </p:nvSpPr>
        <p:spPr>
          <a:xfrm>
            <a:off x="7639158" y="5956460"/>
            <a:ext cx="125790" cy="300942"/>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42EE7C7-3D12-488B-3F93-DBDB32771529}"/>
              </a:ext>
            </a:extLst>
          </p:cNvPr>
          <p:cNvSpPr/>
          <p:nvPr/>
        </p:nvSpPr>
        <p:spPr>
          <a:xfrm>
            <a:off x="7639158" y="6257402"/>
            <a:ext cx="125790" cy="300942"/>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BC381DA-1232-AC44-D81F-7023922C70E0}"/>
              </a:ext>
            </a:extLst>
          </p:cNvPr>
          <p:cNvSpPr/>
          <p:nvPr/>
        </p:nvSpPr>
        <p:spPr>
          <a:xfrm>
            <a:off x="7639158" y="6574612"/>
            <a:ext cx="125790" cy="43207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A04C7E2-CCA8-B03C-B89F-2B24865361F2}"/>
              </a:ext>
            </a:extLst>
          </p:cNvPr>
          <p:cNvSpPr/>
          <p:nvPr/>
        </p:nvSpPr>
        <p:spPr>
          <a:xfrm>
            <a:off x="7639158" y="7006689"/>
            <a:ext cx="125790" cy="300942"/>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6BADC08-C481-5C22-1B48-3D5A767C743E}"/>
              </a:ext>
            </a:extLst>
          </p:cNvPr>
          <p:cNvSpPr/>
          <p:nvPr/>
        </p:nvSpPr>
        <p:spPr>
          <a:xfrm>
            <a:off x="7639158" y="7314354"/>
            <a:ext cx="125790" cy="629127"/>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A10E8F2-287F-EFA8-3E79-6D0B499A5BA2}"/>
              </a:ext>
            </a:extLst>
          </p:cNvPr>
          <p:cNvSpPr txBox="1"/>
          <p:nvPr/>
        </p:nvSpPr>
        <p:spPr>
          <a:xfrm>
            <a:off x="7769816" y="5551742"/>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8" name="TextBox 97">
            <a:extLst>
              <a:ext uri="{FF2B5EF4-FFF2-40B4-BE49-F238E27FC236}">
                <a16:creationId xmlns:a16="http://schemas.microsoft.com/office/drawing/2014/main" id="{1EB39ABC-7D2E-3F7D-63F0-193F5C2DFB25}"/>
              </a:ext>
            </a:extLst>
          </p:cNvPr>
          <p:cNvSpPr txBox="1"/>
          <p:nvPr/>
        </p:nvSpPr>
        <p:spPr>
          <a:xfrm>
            <a:off x="7769816" y="6652151"/>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9" name="TextBox 98">
            <a:extLst>
              <a:ext uri="{FF2B5EF4-FFF2-40B4-BE49-F238E27FC236}">
                <a16:creationId xmlns:a16="http://schemas.microsoft.com/office/drawing/2014/main" id="{E085537E-9EB5-0600-00BD-3F713BA92949}"/>
              </a:ext>
            </a:extLst>
          </p:cNvPr>
          <p:cNvSpPr txBox="1"/>
          <p:nvPr/>
        </p:nvSpPr>
        <p:spPr>
          <a:xfrm>
            <a:off x="7769816" y="5968432"/>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0" name="TextBox 99">
            <a:extLst>
              <a:ext uri="{FF2B5EF4-FFF2-40B4-BE49-F238E27FC236}">
                <a16:creationId xmlns:a16="http://schemas.microsoft.com/office/drawing/2014/main" id="{6CD0C7CF-E478-946D-62D6-F14971EE0555}"/>
              </a:ext>
            </a:extLst>
          </p:cNvPr>
          <p:cNvSpPr txBox="1"/>
          <p:nvPr/>
        </p:nvSpPr>
        <p:spPr>
          <a:xfrm>
            <a:off x="7769816" y="7490418"/>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1" name="TextBox 100">
            <a:extLst>
              <a:ext uri="{FF2B5EF4-FFF2-40B4-BE49-F238E27FC236}">
                <a16:creationId xmlns:a16="http://schemas.microsoft.com/office/drawing/2014/main" id="{355F45FE-88D5-4CE2-8052-377AD544DC3D}"/>
              </a:ext>
            </a:extLst>
          </p:cNvPr>
          <p:cNvSpPr txBox="1"/>
          <p:nvPr/>
        </p:nvSpPr>
        <p:spPr>
          <a:xfrm>
            <a:off x="7769816" y="6269374"/>
            <a:ext cx="942887" cy="276999"/>
          </a:xfrm>
          <a:prstGeom prst="rect">
            <a:avLst/>
          </a:prstGeom>
          <a:noFill/>
        </p:spPr>
        <p:txBody>
          <a:bodyPr wrap="none" rtlCol="0">
            <a:spAutoFit/>
          </a:bodyPr>
          <a:lstStyle/>
          <a:p>
            <a:r>
              <a:rPr lang="en-US" sz="1200" dirty="0">
                <a:solidFill>
                  <a:schemeClr val="accent4">
                    <a:lumMod val="75000"/>
                  </a:schemeClr>
                </a:solidFill>
              </a:rPr>
              <a:t>Haplotype 3</a:t>
            </a:r>
          </a:p>
        </p:txBody>
      </p:sp>
      <p:sp>
        <p:nvSpPr>
          <p:cNvPr id="102" name="TextBox 101">
            <a:extLst>
              <a:ext uri="{FF2B5EF4-FFF2-40B4-BE49-F238E27FC236}">
                <a16:creationId xmlns:a16="http://schemas.microsoft.com/office/drawing/2014/main" id="{C91DCE47-2F75-7800-B967-A6145E310819}"/>
              </a:ext>
            </a:extLst>
          </p:cNvPr>
          <p:cNvSpPr txBox="1"/>
          <p:nvPr/>
        </p:nvSpPr>
        <p:spPr>
          <a:xfrm>
            <a:off x="7769816" y="7018661"/>
            <a:ext cx="942887" cy="276999"/>
          </a:xfrm>
          <a:prstGeom prst="rect">
            <a:avLst/>
          </a:prstGeom>
          <a:noFill/>
        </p:spPr>
        <p:txBody>
          <a:bodyPr wrap="none" rtlCol="0">
            <a:spAutoFit/>
          </a:bodyPr>
          <a:lstStyle/>
          <a:p>
            <a:r>
              <a:rPr lang="en-US" sz="1200" dirty="0">
                <a:solidFill>
                  <a:schemeClr val="accent6">
                    <a:lumMod val="75000"/>
                  </a:schemeClr>
                </a:solidFill>
              </a:rPr>
              <a:t>Haplotype 3</a:t>
            </a:r>
          </a:p>
        </p:txBody>
      </p:sp>
      <p:sp>
        <p:nvSpPr>
          <p:cNvPr id="104" name="Rounded Rectangle 103">
            <a:extLst>
              <a:ext uri="{FF2B5EF4-FFF2-40B4-BE49-F238E27FC236}">
                <a16:creationId xmlns:a16="http://schemas.microsoft.com/office/drawing/2014/main" id="{748F3C11-1C1B-0B89-3C55-73EDA5B1601A}"/>
              </a:ext>
            </a:extLst>
          </p:cNvPr>
          <p:cNvSpPr/>
          <p:nvPr/>
        </p:nvSpPr>
        <p:spPr>
          <a:xfrm>
            <a:off x="416803" y="4489778"/>
            <a:ext cx="4103120" cy="41833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5" name="TextBox 104">
            <a:extLst>
              <a:ext uri="{FF2B5EF4-FFF2-40B4-BE49-F238E27FC236}">
                <a16:creationId xmlns:a16="http://schemas.microsoft.com/office/drawing/2014/main" id="{D0EF6D7A-395D-5694-0B7B-C28EDE0F8856}"/>
              </a:ext>
            </a:extLst>
          </p:cNvPr>
          <p:cNvSpPr txBox="1"/>
          <p:nvPr/>
        </p:nvSpPr>
        <p:spPr>
          <a:xfrm>
            <a:off x="252372" y="4532467"/>
            <a:ext cx="4475988" cy="338554"/>
          </a:xfrm>
          <a:prstGeom prst="rect">
            <a:avLst/>
          </a:prstGeom>
          <a:noFill/>
        </p:spPr>
        <p:txBody>
          <a:bodyPr wrap="square" rtlCol="0" anchor="ctr">
            <a:spAutoFit/>
          </a:bodyPr>
          <a:lstStyle/>
          <a:p>
            <a:pPr algn="ctr"/>
            <a:r>
              <a:rPr lang="en-US" sz="1600" b="1" dirty="0"/>
              <a:t>Posterior = Forward * Backward</a:t>
            </a:r>
          </a:p>
        </p:txBody>
      </p: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07143B5E-4AAA-70BE-EE1A-EE11B6CCCC02}"/>
                  </a:ext>
                </a:extLst>
              </p:cNvPr>
              <p:cNvSpPr txBox="1"/>
              <p:nvPr/>
            </p:nvSpPr>
            <p:spPr>
              <a:xfrm>
                <a:off x="465575" y="5007456"/>
                <a:ext cx="4054348" cy="1890454"/>
              </a:xfrm>
              <a:prstGeom prst="rect">
                <a:avLst/>
              </a:prstGeom>
              <a:noFill/>
            </p:spPr>
            <p:txBody>
              <a:bodyPr wrap="square" rtlCol="0">
                <a:spAutoFit/>
              </a:bodyPr>
              <a:lstStyle/>
              <a:p>
                <a:pPr marL="171450" indent="-171450">
                  <a:buFont typeface="Arial" panose="020B0604020202020204" pitchFamily="34" charset="0"/>
                  <a:buChar char="•"/>
                </a:pPr>
                <a:r>
                  <a:rPr lang="en-US" sz="1050" dirty="0"/>
                  <a:t>Forward Probability</a:t>
                </a:r>
              </a:p>
              <a:p>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𝛼</m:t>
                          </m:r>
                        </m:e>
                        <m:sub>
                          <m:r>
                            <a:rPr lang="en-US" sz="1050" b="0" i="1" smtClean="0">
                              <a:latin typeface="Cambria Math" panose="02040503050406030204" pitchFamily="18" charset="0"/>
                            </a:rPr>
                            <m:t>𝑡</m:t>
                          </m:r>
                        </m:sub>
                      </m:sSub>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𝑘</m:t>
                          </m:r>
                        </m:e>
                      </m:d>
                      <m:r>
                        <a:rPr lang="en-US" sz="1050" b="0" i="1" smtClean="0">
                          <a:latin typeface="Cambria Math" panose="02040503050406030204" pitchFamily="18" charset="0"/>
                        </a:rPr>
                        <m:t>≔</m:t>
                      </m:r>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𝑧</m:t>
                              </m:r>
                            </m:e>
                            <m:sub>
                              <m:r>
                                <a:rPr lang="en-US" sz="1050" b="0" i="1" smtClean="0">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1:</m:t>
                              </m:r>
                              <m:r>
                                <a:rPr lang="en-US" sz="1050" b="0" i="1" smtClean="0">
                                  <a:latin typeface="Cambria Math" panose="02040503050406030204" pitchFamily="18" charset="0"/>
                                </a:rPr>
                                <m:t>𝑡</m:t>
                              </m:r>
                            </m:sub>
                          </m:sSub>
                        </m:e>
                      </m:d>
                    </m:oMath>
                  </m:oMathPara>
                </a14:m>
                <a:endParaRPr lang="en-US" sz="1050" b="0" dirty="0"/>
              </a:p>
              <a:p>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r>
                        <a:rPr lang="en-US" sz="1050" i="1">
                          <a:latin typeface="Cambria Math" panose="02040503050406030204" pitchFamily="18" charset="0"/>
                        </a:rPr>
                        <m:t>𝑃</m:t>
                      </m:r>
                      <m:d>
                        <m:dPr>
                          <m:ctrlPr>
                            <a:rPr lang="en-US" sz="105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𝑘</m:t>
                          </m:r>
                        </m:e>
                      </m:d>
                      <m:nary>
                        <m:naryPr>
                          <m:chr m:val="∑"/>
                          <m:limLoc m:val="subSup"/>
                          <m:supHide m:val="on"/>
                          <m:ctrlPr>
                            <a:rPr lang="en-US" sz="1050" i="1" smtClean="0">
                              <a:latin typeface="Cambria Math" panose="02040503050406030204" pitchFamily="18" charset="0"/>
                            </a:rPr>
                          </m:ctrlPr>
                        </m:naryPr>
                        <m:sub>
                          <m:r>
                            <m:rPr>
                              <m:brk m:alnAt="9"/>
                            </m:rPr>
                            <a:rPr lang="en-US" sz="1050" b="0" i="1" smtClean="0">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b="0" i="1" smtClean="0">
                                  <a:latin typeface="Cambria Math" panose="02040503050406030204" pitchFamily="18" charset="0"/>
                                </a:rPr>
                                <m:t>𝑗</m:t>
                              </m:r>
                            </m:e>
                          </m:d>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Backward Probability</a:t>
                </a:r>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r>
                                <a:rPr lang="en-US" sz="1050" b="0" i="1" smtClean="0">
                                  <a:latin typeface="Cambria Math" panose="02040503050406030204" pitchFamily="18" charset="0"/>
                                </a:rPr>
                                <m:t>𝑇</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e>
                      </m:d>
                    </m:oMath>
                  </m:oMathPara>
                </a14:m>
                <a:endParaRPr lang="en-US" sz="105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nary>
                        <m:naryPr>
                          <m:chr m:val="∑"/>
                          <m:limLoc m:val="subSup"/>
                          <m:supHide m:val="on"/>
                          <m:ctrlPr>
                            <a:rPr lang="en-US" sz="1050" i="1">
                              <a:latin typeface="Cambria Math" panose="02040503050406030204" pitchFamily="18" charset="0"/>
                            </a:rPr>
                          </m:ctrlPr>
                        </m:naryPr>
                        <m:sub>
                          <m:r>
                            <m:rPr>
                              <m:brk m:alnAt="9"/>
                            </m:rPr>
                            <a:rPr lang="en-US" sz="1050" i="1">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𝑗</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𝑗</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Posterior Distribution</a:t>
                </a:r>
              </a:p>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𝑘</m:t>
                          </m:r>
                        </m:e>
                        <m:e>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r>
                                <a:rPr lang="en-US" sz="1050" i="1">
                                  <a:latin typeface="Cambria Math" panose="02040503050406030204" pitchFamily="18" charset="0"/>
                                </a:rPr>
                                <m:t>𝑇</m:t>
                              </m:r>
                            </m:sub>
                          </m:sSub>
                        </m:e>
                      </m:d>
                      <m:r>
                        <a:rPr lang="en-US" sz="1050" b="0" i="1" smtClean="0">
                          <a:latin typeface="Cambria Math" panose="02040503050406030204" pitchFamily="18" charset="0"/>
                        </a:rPr>
                        <m:t>=</m:t>
                      </m:r>
                      <m:f>
                        <m:fPr>
                          <m:ctrlPr>
                            <a:rPr lang="en-US" sz="1050" i="1">
                              <a:latin typeface="Cambria Math" panose="02040503050406030204" pitchFamily="18" charset="0"/>
                            </a:rPr>
                          </m:ctrlPr>
                        </m:fPr>
                        <m:num>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num>
                        <m:den>
                          <m:nary>
                            <m:naryPr>
                              <m:chr m:val="∑"/>
                              <m:limLoc m:val="subSup"/>
                              <m:supHide m:val="on"/>
                              <m:ctrlPr>
                                <a:rPr lang="en-US" sz="1050" i="1">
                                  <a:latin typeface="Cambria Math" panose="02040503050406030204" pitchFamily="18" charset="0"/>
                                </a:rPr>
                              </m:ctrlPr>
                            </m:naryPr>
                            <m:sub>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e>
                          </m:nary>
                        </m:den>
                      </m:f>
                    </m:oMath>
                  </m:oMathPara>
                </a14:m>
                <a:endParaRPr lang="en-US" sz="1050" dirty="0"/>
              </a:p>
            </p:txBody>
          </p:sp>
        </mc:Choice>
        <mc:Fallback>
          <p:sp>
            <p:nvSpPr>
              <p:cNvPr id="106" name="TextBox 105">
                <a:extLst>
                  <a:ext uri="{FF2B5EF4-FFF2-40B4-BE49-F238E27FC236}">
                    <a16:creationId xmlns:a16="http://schemas.microsoft.com/office/drawing/2014/main" id="{07143B5E-4AAA-70BE-EE1A-EE11B6CCCC02}"/>
                  </a:ext>
                </a:extLst>
              </p:cNvPr>
              <p:cNvSpPr txBox="1">
                <a:spLocks noRot="1" noChangeAspect="1" noMove="1" noResize="1" noEditPoints="1" noAdjustHandles="1" noChangeArrowheads="1" noChangeShapeType="1" noTextEdit="1"/>
              </p:cNvSpPr>
              <p:nvPr/>
            </p:nvSpPr>
            <p:spPr>
              <a:xfrm>
                <a:off x="465575" y="5007456"/>
                <a:ext cx="4054348" cy="1890454"/>
              </a:xfrm>
              <a:prstGeom prst="rect">
                <a:avLst/>
              </a:prstGeom>
              <a:blipFill>
                <a:blip r:embed="rId18"/>
                <a:stretch>
                  <a:fillRect t="-15333" b="-18667"/>
                </a:stretch>
              </a:blipFill>
            </p:spPr>
            <p:txBody>
              <a:bodyPr/>
              <a:lstStyle/>
              <a:p>
                <a:r>
                  <a:rPr lang="en-US">
                    <a:noFill/>
                  </a:rPr>
                  <a:t> </a:t>
                </a:r>
              </a:p>
            </p:txBody>
          </p:sp>
        </mc:Fallback>
      </mc:AlternateContent>
      <p:cxnSp>
        <p:nvCxnSpPr>
          <p:cNvPr id="108" name="Straight Arrow Connector 107">
            <a:extLst>
              <a:ext uri="{FF2B5EF4-FFF2-40B4-BE49-F238E27FC236}">
                <a16:creationId xmlns:a16="http://schemas.microsoft.com/office/drawing/2014/main" id="{6872CFCA-884F-EE8B-AA40-61C0B9E7311C}"/>
              </a:ext>
            </a:extLst>
          </p:cNvPr>
          <p:cNvCxnSpPr>
            <a:cxnSpLocks/>
          </p:cNvCxnSpPr>
          <p:nvPr/>
        </p:nvCxnSpPr>
        <p:spPr>
          <a:xfrm>
            <a:off x="677496" y="7574393"/>
            <a:ext cx="3633519" cy="0"/>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BB1D26-B16C-090C-1DEE-A63DE539A8CB}"/>
              </a:ext>
            </a:extLst>
          </p:cNvPr>
          <p:cNvSpPr txBox="1"/>
          <p:nvPr/>
        </p:nvSpPr>
        <p:spPr>
          <a:xfrm>
            <a:off x="2208112" y="7533347"/>
            <a:ext cx="227948" cy="246221"/>
          </a:xfrm>
          <a:prstGeom prst="rect">
            <a:avLst/>
          </a:prstGeom>
          <a:noFill/>
        </p:spPr>
        <p:txBody>
          <a:bodyPr wrap="none" rtlCol="0">
            <a:spAutoFit/>
          </a:bodyPr>
          <a:lstStyle/>
          <a:p>
            <a:r>
              <a:rPr lang="en-US" sz="1000" dirty="0"/>
              <a:t>t</a:t>
            </a:r>
          </a:p>
        </p:txBody>
      </p:sp>
      <p:cxnSp>
        <p:nvCxnSpPr>
          <p:cNvPr id="112" name="Straight Connector 111">
            <a:extLst>
              <a:ext uri="{FF2B5EF4-FFF2-40B4-BE49-F238E27FC236}">
                <a16:creationId xmlns:a16="http://schemas.microsoft.com/office/drawing/2014/main" id="{1CA6544F-91BB-111E-4D82-7B5E778B37A4}"/>
              </a:ext>
            </a:extLst>
          </p:cNvPr>
          <p:cNvCxnSpPr>
            <a:cxnSpLocks/>
          </p:cNvCxnSpPr>
          <p:nvPr/>
        </p:nvCxnSpPr>
        <p:spPr>
          <a:xfrm>
            <a:off x="2309838" y="7472047"/>
            <a:ext cx="0" cy="89534"/>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FAF1F8F-CA33-E910-DF42-2427454C6146}"/>
              </a:ext>
            </a:extLst>
          </p:cNvPr>
          <p:cNvSpPr txBox="1"/>
          <p:nvPr/>
        </p:nvSpPr>
        <p:spPr>
          <a:xfrm>
            <a:off x="962063" y="7323874"/>
            <a:ext cx="1314784" cy="261610"/>
          </a:xfrm>
          <a:prstGeom prst="rect">
            <a:avLst/>
          </a:prstGeom>
          <a:noFill/>
        </p:spPr>
        <p:txBody>
          <a:bodyPr wrap="none" rtlCol="0">
            <a:spAutoFit/>
          </a:bodyPr>
          <a:lstStyle/>
          <a:p>
            <a:r>
              <a:rPr lang="en-US" sz="1100" dirty="0"/>
              <a:t>Forward probability</a:t>
            </a:r>
          </a:p>
        </p:txBody>
      </p:sp>
      <p:sp>
        <p:nvSpPr>
          <p:cNvPr id="116" name="TextBox 115">
            <a:extLst>
              <a:ext uri="{FF2B5EF4-FFF2-40B4-BE49-F238E27FC236}">
                <a16:creationId xmlns:a16="http://schemas.microsoft.com/office/drawing/2014/main" id="{F3BD65EC-1B13-EE96-0202-738DF8BCA43F}"/>
              </a:ext>
            </a:extLst>
          </p:cNvPr>
          <p:cNvSpPr txBox="1"/>
          <p:nvPr/>
        </p:nvSpPr>
        <p:spPr>
          <a:xfrm>
            <a:off x="2517142" y="7323874"/>
            <a:ext cx="1394934" cy="261610"/>
          </a:xfrm>
          <a:prstGeom prst="rect">
            <a:avLst/>
          </a:prstGeom>
          <a:noFill/>
        </p:spPr>
        <p:txBody>
          <a:bodyPr wrap="none" rtlCol="0">
            <a:spAutoFit/>
          </a:bodyPr>
          <a:lstStyle/>
          <a:p>
            <a:r>
              <a:rPr lang="en-US" sz="1100" dirty="0"/>
              <a:t>Backward probability</a:t>
            </a:r>
          </a:p>
        </p:txBody>
      </p:sp>
      <p:cxnSp>
        <p:nvCxnSpPr>
          <p:cNvPr id="117" name="Straight Connector 116">
            <a:extLst>
              <a:ext uri="{FF2B5EF4-FFF2-40B4-BE49-F238E27FC236}">
                <a16:creationId xmlns:a16="http://schemas.microsoft.com/office/drawing/2014/main" id="{B118CA32-CEDE-7957-7D48-226302A6AA59}"/>
              </a:ext>
            </a:extLst>
          </p:cNvPr>
          <p:cNvCxnSpPr>
            <a:cxnSpLocks/>
          </p:cNvCxnSpPr>
          <p:nvPr/>
        </p:nvCxnSpPr>
        <p:spPr>
          <a:xfrm>
            <a:off x="721713"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609E9-6451-362C-35B4-12A095029A87}"/>
              </a:ext>
            </a:extLst>
          </p:cNvPr>
          <p:cNvCxnSpPr>
            <a:cxnSpLocks/>
          </p:cNvCxnSpPr>
          <p:nvPr/>
        </p:nvCxnSpPr>
        <p:spPr>
          <a:xfrm>
            <a:off x="4181381"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3E001A7-7919-0E8B-5C8C-6F0901322C93}"/>
              </a:ext>
            </a:extLst>
          </p:cNvPr>
          <p:cNvSpPr txBox="1"/>
          <p:nvPr/>
        </p:nvSpPr>
        <p:spPr>
          <a:xfrm>
            <a:off x="598934" y="7533347"/>
            <a:ext cx="250390" cy="246221"/>
          </a:xfrm>
          <a:prstGeom prst="rect">
            <a:avLst/>
          </a:prstGeom>
          <a:noFill/>
        </p:spPr>
        <p:txBody>
          <a:bodyPr wrap="none" rtlCol="0">
            <a:spAutoFit/>
          </a:bodyPr>
          <a:lstStyle/>
          <a:p>
            <a:r>
              <a:rPr lang="en-US" sz="1000" dirty="0"/>
              <a:t>1</a:t>
            </a:r>
          </a:p>
        </p:txBody>
      </p:sp>
      <p:sp>
        <p:nvSpPr>
          <p:cNvPr id="120" name="TextBox 119">
            <a:extLst>
              <a:ext uri="{FF2B5EF4-FFF2-40B4-BE49-F238E27FC236}">
                <a16:creationId xmlns:a16="http://schemas.microsoft.com/office/drawing/2014/main" id="{E23550FC-F9D0-FA7B-9644-494673BA3B92}"/>
              </a:ext>
            </a:extLst>
          </p:cNvPr>
          <p:cNvSpPr txBox="1"/>
          <p:nvPr/>
        </p:nvSpPr>
        <p:spPr>
          <a:xfrm>
            <a:off x="4063831" y="7533347"/>
            <a:ext cx="247184" cy="246221"/>
          </a:xfrm>
          <a:prstGeom prst="rect">
            <a:avLst/>
          </a:prstGeom>
          <a:noFill/>
        </p:spPr>
        <p:txBody>
          <a:bodyPr wrap="none" rtlCol="0">
            <a:spAutoFit/>
          </a:bodyPr>
          <a:lstStyle/>
          <a:p>
            <a:r>
              <a:rPr lang="en-US" sz="1000" dirty="0"/>
              <a:t>T</a:t>
            </a:r>
          </a:p>
        </p:txBody>
      </p:sp>
      <p:sp>
        <p:nvSpPr>
          <p:cNvPr id="121" name="Left Brace 120">
            <a:extLst>
              <a:ext uri="{FF2B5EF4-FFF2-40B4-BE49-F238E27FC236}">
                <a16:creationId xmlns:a16="http://schemas.microsoft.com/office/drawing/2014/main" id="{EA0F9968-5CCE-E36D-434D-53335FD27B14}"/>
              </a:ext>
            </a:extLst>
          </p:cNvPr>
          <p:cNvSpPr/>
          <p:nvPr/>
        </p:nvSpPr>
        <p:spPr>
          <a:xfrm rot="16200000">
            <a:off x="1450709" y="7088246"/>
            <a:ext cx="177444" cy="1522746"/>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Left Brace 121">
            <a:extLst>
              <a:ext uri="{FF2B5EF4-FFF2-40B4-BE49-F238E27FC236}">
                <a16:creationId xmlns:a16="http://schemas.microsoft.com/office/drawing/2014/main" id="{E25667FD-A5C5-83D9-1EB1-F0A70C2B3A33}"/>
              </a:ext>
            </a:extLst>
          </p:cNvPr>
          <p:cNvSpPr/>
          <p:nvPr/>
        </p:nvSpPr>
        <p:spPr>
          <a:xfrm rot="16200000">
            <a:off x="3152612" y="6924777"/>
            <a:ext cx="177444" cy="1849683"/>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4EABFAA4-7314-7039-77E7-87E91E585B66}"/>
              </a:ext>
            </a:extLst>
          </p:cNvPr>
          <p:cNvSpPr txBox="1"/>
          <p:nvPr/>
        </p:nvSpPr>
        <p:spPr>
          <a:xfrm>
            <a:off x="890856" y="7913381"/>
            <a:ext cx="1297150" cy="461665"/>
          </a:xfrm>
          <a:prstGeom prst="rect">
            <a:avLst/>
          </a:prstGeom>
          <a:noFill/>
        </p:spPr>
        <p:txBody>
          <a:bodyPr wrap="none" rtlCol="0">
            <a:spAutoFit/>
          </a:bodyPr>
          <a:lstStyle/>
          <a:p>
            <a:pPr algn="ctr"/>
            <a:r>
              <a:rPr lang="en-US" sz="1200" dirty="0"/>
              <a:t>Information from </a:t>
            </a:r>
          </a:p>
          <a:p>
            <a:pPr algn="ctr"/>
            <a:r>
              <a:rPr lang="en-US" sz="1200" b="1" dirty="0"/>
              <a:t>past</a:t>
            </a:r>
            <a:r>
              <a:rPr lang="en-US" sz="1200" dirty="0"/>
              <a:t> observations</a:t>
            </a:r>
          </a:p>
        </p:txBody>
      </p:sp>
      <p:sp>
        <p:nvSpPr>
          <p:cNvPr id="124" name="TextBox 123">
            <a:extLst>
              <a:ext uri="{FF2B5EF4-FFF2-40B4-BE49-F238E27FC236}">
                <a16:creationId xmlns:a16="http://schemas.microsoft.com/office/drawing/2014/main" id="{870E72CC-3075-F1F7-5EE1-5DD86984F05A}"/>
              </a:ext>
            </a:extLst>
          </p:cNvPr>
          <p:cNvSpPr txBox="1"/>
          <p:nvPr/>
        </p:nvSpPr>
        <p:spPr>
          <a:xfrm>
            <a:off x="2537584" y="7913381"/>
            <a:ext cx="1407501" cy="461665"/>
          </a:xfrm>
          <a:prstGeom prst="rect">
            <a:avLst/>
          </a:prstGeom>
          <a:noFill/>
        </p:spPr>
        <p:txBody>
          <a:bodyPr wrap="none" rtlCol="0">
            <a:spAutoFit/>
          </a:bodyPr>
          <a:lstStyle/>
          <a:p>
            <a:pPr algn="ctr"/>
            <a:r>
              <a:rPr lang="en-US" sz="1200" dirty="0"/>
              <a:t>Information from </a:t>
            </a:r>
          </a:p>
          <a:p>
            <a:pPr algn="ctr"/>
            <a:r>
              <a:rPr lang="en-US" sz="1200" b="1" dirty="0"/>
              <a:t>future</a:t>
            </a:r>
            <a:r>
              <a:rPr lang="en-US" sz="1200" dirty="0"/>
              <a:t> observations</a:t>
            </a:r>
          </a:p>
        </p:txBody>
      </p:sp>
      <p:sp>
        <p:nvSpPr>
          <p:cNvPr id="125" name="Right Arrow 124">
            <a:extLst>
              <a:ext uri="{FF2B5EF4-FFF2-40B4-BE49-F238E27FC236}">
                <a16:creationId xmlns:a16="http://schemas.microsoft.com/office/drawing/2014/main" id="{6F1498CD-491C-CF7D-FB87-CEA7D23D9889}"/>
              </a:ext>
            </a:extLst>
          </p:cNvPr>
          <p:cNvSpPr/>
          <p:nvPr/>
        </p:nvSpPr>
        <p:spPr>
          <a:xfrm>
            <a:off x="1473048"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7BF35BCC-6F89-B874-CC82-E2A6F299111F}"/>
              </a:ext>
            </a:extLst>
          </p:cNvPr>
          <p:cNvSpPr/>
          <p:nvPr/>
        </p:nvSpPr>
        <p:spPr>
          <a:xfrm rot="10800000">
            <a:off x="2439259"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29" name="Table 128">
            <a:extLst>
              <a:ext uri="{FF2B5EF4-FFF2-40B4-BE49-F238E27FC236}">
                <a16:creationId xmlns:a16="http://schemas.microsoft.com/office/drawing/2014/main" id="{98252CF9-B58C-9152-CF6F-04B023F11F7F}"/>
              </a:ext>
            </a:extLst>
          </p:cNvPr>
          <p:cNvGraphicFramePr>
            <a:graphicFrameLocks noGrp="1"/>
          </p:cNvGraphicFramePr>
          <p:nvPr>
            <p:extLst>
              <p:ext uri="{D42A27DB-BD31-4B8C-83A1-F6EECF244321}">
                <p14:modId xmlns:p14="http://schemas.microsoft.com/office/powerpoint/2010/main" val="3683646908"/>
              </p:ext>
            </p:extLst>
          </p:nvPr>
        </p:nvGraphicFramePr>
        <p:xfrm>
          <a:off x="4718212" y="4900652"/>
          <a:ext cx="2836488" cy="3405926"/>
        </p:xfrm>
        <a:graphic>
          <a:graphicData uri="http://schemas.openxmlformats.org/drawingml/2006/table">
            <a:tbl>
              <a:tblPr firstRow="1" bandRow="1">
                <a:tableStyleId>{5C22544A-7EE6-4342-B048-85BDC9FD1C3A}</a:tableStyleId>
              </a:tblPr>
              <a:tblGrid>
                <a:gridCol w="770226">
                  <a:extLst>
                    <a:ext uri="{9D8B030D-6E8A-4147-A177-3AD203B41FA5}">
                      <a16:colId xmlns:a16="http://schemas.microsoft.com/office/drawing/2014/main" val="4092185816"/>
                    </a:ext>
                  </a:extLst>
                </a:gridCol>
                <a:gridCol w="953656">
                  <a:extLst>
                    <a:ext uri="{9D8B030D-6E8A-4147-A177-3AD203B41FA5}">
                      <a16:colId xmlns:a16="http://schemas.microsoft.com/office/drawing/2014/main" val="2188030466"/>
                    </a:ext>
                  </a:extLst>
                </a:gridCol>
                <a:gridCol w="1112606">
                  <a:extLst>
                    <a:ext uri="{9D8B030D-6E8A-4147-A177-3AD203B41FA5}">
                      <a16:colId xmlns:a16="http://schemas.microsoft.com/office/drawing/2014/main" val="4148955299"/>
                    </a:ext>
                  </a:extLst>
                </a:gridCol>
              </a:tblGrid>
              <a:tr h="509439">
                <a:tc>
                  <a:txBody>
                    <a:bodyPr/>
                    <a:lstStyle/>
                    <a:p>
                      <a:pPr algn="ctr"/>
                      <a:endParaRPr lang="en-US" sz="1050" dirty="0"/>
                    </a:p>
                  </a:txBody>
                  <a:tcPr anchor="ctr"/>
                </a:tc>
                <a:tc>
                  <a:txBody>
                    <a:bodyPr/>
                    <a:lstStyle/>
                    <a:p>
                      <a:pPr algn="ctr"/>
                      <a:r>
                        <a:rPr lang="en-US" sz="1050" b="1" dirty="0"/>
                        <a:t>Local Ancestry Inference</a:t>
                      </a:r>
                    </a:p>
                  </a:txBody>
                  <a:tcPr anchor="ctr"/>
                </a:tc>
                <a:tc>
                  <a:txBody>
                    <a:bodyPr/>
                    <a:lstStyle/>
                    <a:p>
                      <a:pPr algn="ctr"/>
                      <a:r>
                        <a:rPr lang="en-US" sz="1050" b="1" dirty="0"/>
                        <a:t>Genotype imputation</a:t>
                      </a:r>
                    </a:p>
                  </a:txBody>
                  <a:tcPr anchor="ctr"/>
                </a:tc>
                <a:extLst>
                  <a:ext uri="{0D108BD9-81ED-4DB2-BD59-A6C34878D82A}">
                    <a16:rowId xmlns:a16="http://schemas.microsoft.com/office/drawing/2014/main" val="812406041"/>
                  </a:ext>
                </a:extLst>
              </a:tr>
              <a:tr h="747266">
                <a:tc>
                  <a:txBody>
                    <a:bodyPr/>
                    <a:lstStyle/>
                    <a:p>
                      <a:pPr algn="ctr"/>
                      <a:r>
                        <a:rPr lang="en-US" sz="1050" b="1" dirty="0"/>
                        <a:t>What’s hidden?</a:t>
                      </a:r>
                    </a:p>
                  </a:txBody>
                  <a:tcPr anchor="ctr"/>
                </a:tc>
                <a:tc>
                  <a:txBody>
                    <a:bodyPr/>
                    <a:lstStyle/>
                    <a:p>
                      <a:pPr algn="ctr"/>
                      <a:r>
                        <a:rPr lang="en-US" sz="1050" dirty="0"/>
                        <a:t>Population ancestry</a:t>
                      </a:r>
                    </a:p>
                  </a:txBody>
                  <a:tcPr anchor="ctr"/>
                </a:tc>
                <a:tc>
                  <a:txBody>
                    <a:bodyPr/>
                    <a:lstStyle/>
                    <a:p>
                      <a:pPr algn="ctr"/>
                      <a:r>
                        <a:rPr lang="en-US" sz="1050" b="0" i="0" u="none" strike="noStrike" kern="1200" dirty="0">
                          <a:solidFill>
                            <a:schemeClr val="dk1"/>
                          </a:solidFill>
                          <a:effectLst/>
                          <a:latin typeface="+mn-lt"/>
                          <a:ea typeface="+mn-ea"/>
                          <a:cs typeface="+mn-cs"/>
                        </a:rPr>
                        <a:t>Reference haplotype</a:t>
                      </a:r>
                      <a:endParaRPr lang="en-US" sz="1050" dirty="0"/>
                    </a:p>
                  </a:txBody>
                  <a:tcPr anchor="ctr"/>
                </a:tc>
                <a:extLst>
                  <a:ext uri="{0D108BD9-81ED-4DB2-BD59-A6C34878D82A}">
                    <a16:rowId xmlns:a16="http://schemas.microsoft.com/office/drawing/2014/main" val="2743661216"/>
                  </a:ext>
                </a:extLst>
              </a:tr>
              <a:tr h="747266">
                <a:tc>
                  <a:txBody>
                    <a:bodyPr/>
                    <a:lstStyle/>
                    <a:p>
                      <a:pPr algn="ctr"/>
                      <a:r>
                        <a:rPr lang="en-US" sz="1050" b="1" dirty="0"/>
                        <a:t>What’s observed?</a:t>
                      </a:r>
                    </a:p>
                  </a:txBody>
                  <a:tcPr anchor="ctr"/>
                </a:tc>
                <a:tc>
                  <a:txBody>
                    <a:bodyPr/>
                    <a:lstStyle/>
                    <a:p>
                      <a:pPr algn="ctr"/>
                      <a:r>
                        <a:rPr lang="en-US" sz="1050" dirty="0"/>
                        <a:t>All genotypes</a:t>
                      </a:r>
                    </a:p>
                  </a:txBody>
                  <a:tcPr anchor="ctr"/>
                </a:tc>
                <a:tc>
                  <a:txBody>
                    <a:bodyPr/>
                    <a:lstStyle/>
                    <a:p>
                      <a:pPr algn="ctr"/>
                      <a:r>
                        <a:rPr lang="en-US" sz="1050" dirty="0"/>
                        <a:t>Subset of genotypes</a:t>
                      </a:r>
                    </a:p>
                  </a:txBody>
                  <a:tcPr anchor="ctr"/>
                </a:tc>
                <a:extLst>
                  <a:ext uri="{0D108BD9-81ED-4DB2-BD59-A6C34878D82A}">
                    <a16:rowId xmlns:a16="http://schemas.microsoft.com/office/drawing/2014/main" val="3048764763"/>
                  </a:ext>
                </a:extLst>
              </a:tr>
              <a:tr h="669947">
                <a:tc>
                  <a:txBody>
                    <a:bodyPr/>
                    <a:lstStyle/>
                    <a:p>
                      <a:pPr algn="ctr"/>
                      <a:r>
                        <a:rPr lang="en-US" sz="1050" b="1" dirty="0"/>
                        <a:t>What do we infer?</a:t>
                      </a:r>
                    </a:p>
                  </a:txBody>
                  <a:tcPr anchor="ctr"/>
                </a:tc>
                <a:tc>
                  <a:txBody>
                    <a:bodyPr/>
                    <a:lstStyle/>
                    <a:p>
                      <a:pPr algn="ctr"/>
                      <a:r>
                        <a:rPr lang="en-US" sz="1050" dirty="0"/>
                        <a:t>Ancestry labels for variants</a:t>
                      </a:r>
                    </a:p>
                  </a:txBody>
                  <a:tcPr anchor="ctr"/>
                </a:tc>
                <a:tc>
                  <a:txBody>
                    <a:bodyPr/>
                    <a:lstStyle/>
                    <a:p>
                      <a:pPr algn="ctr"/>
                      <a:r>
                        <a:rPr lang="en-US" sz="1050" dirty="0"/>
                        <a:t>Missing genotypes</a:t>
                      </a:r>
                    </a:p>
                  </a:txBody>
                  <a:tcPr anchor="ctr"/>
                </a:tc>
                <a:extLst>
                  <a:ext uri="{0D108BD9-81ED-4DB2-BD59-A6C34878D82A}">
                    <a16:rowId xmlns:a16="http://schemas.microsoft.com/office/drawing/2014/main" val="2439996053"/>
                  </a:ext>
                </a:extLst>
              </a:tr>
              <a:tr h="669947">
                <a:tc>
                  <a:txBody>
                    <a:bodyPr/>
                    <a:lstStyle/>
                    <a:p>
                      <a:pPr algn="ctr"/>
                      <a:r>
                        <a:rPr lang="en-US" sz="1050" b="1" i="0" u="none" strike="noStrike" kern="1200" dirty="0">
                          <a:solidFill>
                            <a:schemeClr val="dk1"/>
                          </a:solidFill>
                          <a:effectLst/>
                          <a:latin typeface="+mn-lt"/>
                          <a:ea typeface="+mn-ea"/>
                          <a:cs typeface="+mn-cs"/>
                        </a:rPr>
                        <a:t>Reference panel</a:t>
                      </a:r>
                      <a:endParaRPr lang="en-US" sz="1050" b="1" dirty="0"/>
                    </a:p>
                  </a:txBody>
                  <a:tcPr anchor="ctr"/>
                </a:tc>
                <a:tc>
                  <a:txBody>
                    <a:bodyPr/>
                    <a:lstStyle/>
                    <a:p>
                      <a:pPr algn="ctr"/>
                      <a:r>
                        <a:rPr lang="en-US" sz="1050" dirty="0"/>
                        <a:t>From ancestral populations</a:t>
                      </a:r>
                    </a:p>
                  </a:txBody>
                  <a:tcPr anchor="ctr"/>
                </a:tc>
                <a:tc>
                  <a:txBody>
                    <a:bodyPr/>
                    <a:lstStyle/>
                    <a:p>
                      <a:pPr algn="ctr"/>
                      <a:r>
                        <a:rPr lang="en-US" sz="1050" b="0" i="0" u="none" strike="noStrike" kern="1200" dirty="0">
                          <a:solidFill>
                            <a:schemeClr val="dk1"/>
                          </a:solidFill>
                          <a:effectLst/>
                          <a:latin typeface="+mn-lt"/>
                          <a:ea typeface="+mn-ea"/>
                          <a:cs typeface="+mn-cs"/>
                        </a:rPr>
                        <a:t>From same population</a:t>
                      </a:r>
                      <a:endParaRPr lang="en-US" sz="1050" dirty="0"/>
                    </a:p>
                  </a:txBody>
                  <a:tcPr anchor="ctr"/>
                </a:tc>
                <a:extLst>
                  <a:ext uri="{0D108BD9-81ED-4DB2-BD59-A6C34878D82A}">
                    <a16:rowId xmlns:a16="http://schemas.microsoft.com/office/drawing/2014/main" val="2532904907"/>
                  </a:ext>
                </a:extLst>
              </a:tr>
            </a:tbl>
          </a:graphicData>
        </a:graphic>
      </p:graphicFrame>
    </p:spTree>
    <p:extLst>
      <p:ext uri="{BB962C8B-B14F-4D97-AF65-F5344CB8AC3E}">
        <p14:creationId xmlns:p14="http://schemas.microsoft.com/office/powerpoint/2010/main" val="86574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341700"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341700"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71201"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82460"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82460" y="2105777"/>
                <a:ext cx="816378" cy="1030382"/>
              </a:xfrm>
              <a:prstGeom prst="rect">
                <a:avLst/>
              </a:prstGeom>
              <a:blipFill>
                <a:blip r:embed="rId37"/>
                <a:stretch>
                  <a:fillRect r="-3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548680"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548680" y="2450051"/>
                <a:ext cx="403619"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520523"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520523" y="6105092"/>
                <a:ext cx="459932"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8253</TotalTime>
  <Words>5030</Words>
  <Application>Microsoft Macintosh PowerPoint</Application>
  <PresentationFormat>Custom</PresentationFormat>
  <Paragraphs>1087</Paragraphs>
  <Slides>32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338</cp:revision>
  <cp:lastPrinted>2025-06-16T15:03:50Z</cp:lastPrinted>
  <dcterms:created xsi:type="dcterms:W3CDTF">2025-05-31T15:31:52Z</dcterms:created>
  <dcterms:modified xsi:type="dcterms:W3CDTF">2025-12-11T22:23:56Z</dcterms:modified>
</cp:coreProperties>
</file>